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7" r:id="rId2"/>
    <p:sldId id="284" r:id="rId3"/>
    <p:sldId id="262" r:id="rId4"/>
    <p:sldId id="269" r:id="rId5"/>
    <p:sldId id="285" r:id="rId6"/>
    <p:sldId id="274" r:id="rId7"/>
    <p:sldId id="273" r:id="rId8"/>
    <p:sldId id="275" r:id="rId9"/>
    <p:sldId id="276" r:id="rId10"/>
    <p:sldId id="294" r:id="rId11"/>
    <p:sldId id="268" r:id="rId12"/>
    <p:sldId id="291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Fundo De Linha Cor Tecnologia Ppt, Fundo Ppt, Modelo Ppt, Sentido Tecnológi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533059" y="14078097"/>
            <a:ext cx="220666" cy="4700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054" name="Picture 6" descr="Visualização da image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5866561"/>
            <a:ext cx="1603374" cy="8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1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6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0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0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1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2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3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1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7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1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.jus.br/portal/cms/verNoticiaDetalhe.asp?idConteudo=3800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.jus.br/portal/cms/verNoticiaDetalhe.asp?idConteudo=38003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jpe.jus.br/noticias/-/asset_publisher/ubhL04hQXv5n/content/id/207937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ted.com/talks/joy_buolamwini_how_i_m_fighting_bias_in_algorithms/transcript?goback=.gde_52781_member_5823045299043598338&amp;language=pt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031917" y="4732020"/>
            <a:ext cx="6422693" cy="117061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chemeClr val="bg1"/>
                </a:solidFill>
              </a:rPr>
              <a:t>ROSALINA FREITAS MARTINS DE SOUSA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chemeClr val="bg1"/>
                </a:solidFill>
              </a:rPr>
              <a:t>Doutora e Mestre em Direito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 smtClean="0">
                <a:solidFill>
                  <a:schemeClr val="bg1"/>
                </a:solidFill>
              </a:rPr>
              <a:t>Professora de Direito Processual Civil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880351" y="1313174"/>
            <a:ext cx="10490012" cy="1352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400" b="1" dirty="0" smtClean="0">
                <a:solidFill>
                  <a:schemeClr val="bg1"/>
                </a:solidFill>
              </a:rPr>
              <a:t>INTELIGÊNCIA ARTIFICIAL, DIREITO PROCESSUAL E A TOMADA DE DECISÕES POR MÁQUINAS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2775" y="3036475"/>
            <a:ext cx="11260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B0F0"/>
                </a:solidFill>
              </a:rPr>
              <a:t>Reflexão acerca de possíveis consequências </a:t>
            </a:r>
            <a:r>
              <a:rPr lang="pt-BR" sz="2800" b="1" dirty="0" smtClean="0">
                <a:solidFill>
                  <a:srgbClr val="00B0F0"/>
                </a:solidFill>
              </a:rPr>
              <a:t>deletérias do </a:t>
            </a:r>
            <a:r>
              <a:rPr lang="pt-BR" sz="2800" b="1" dirty="0">
                <a:solidFill>
                  <a:srgbClr val="00B0F0"/>
                </a:solidFill>
              </a:rPr>
              <a:t>emprego de algoritmos </a:t>
            </a:r>
            <a:r>
              <a:rPr lang="pt-BR" sz="2800" b="1" dirty="0" smtClean="0">
                <a:solidFill>
                  <a:srgbClr val="00B0F0"/>
                </a:solidFill>
              </a:rPr>
              <a:t>baseados </a:t>
            </a:r>
            <a:r>
              <a:rPr lang="pt-BR" sz="2800" b="1" dirty="0">
                <a:solidFill>
                  <a:srgbClr val="00B0F0"/>
                </a:solidFill>
              </a:rPr>
              <a:t>em técnicas de </a:t>
            </a:r>
            <a:r>
              <a:rPr lang="pt-BR" sz="2800" b="1" i="1" dirty="0" err="1">
                <a:solidFill>
                  <a:srgbClr val="00B0F0"/>
                </a:solidFill>
              </a:rPr>
              <a:t>machine</a:t>
            </a:r>
            <a:r>
              <a:rPr lang="pt-BR" sz="2800" b="1" i="1" dirty="0">
                <a:solidFill>
                  <a:srgbClr val="00B0F0"/>
                </a:solidFill>
              </a:rPr>
              <a:t> </a:t>
            </a:r>
            <a:r>
              <a:rPr lang="pt-BR" sz="2800" b="1" i="1" dirty="0" err="1">
                <a:solidFill>
                  <a:srgbClr val="00B0F0"/>
                </a:solidFill>
              </a:rPr>
              <a:t>learning</a:t>
            </a:r>
            <a:r>
              <a:rPr lang="pt-BR" sz="2800" b="1" i="1" dirty="0">
                <a:solidFill>
                  <a:srgbClr val="00B0F0"/>
                </a:solidFill>
              </a:rPr>
              <a:t>.</a:t>
            </a:r>
            <a:endParaRPr lang="pt-BR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300787" y="2003704"/>
            <a:ext cx="4524655" cy="2643159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</a:rPr>
              <a:t>*A RESPOSTA DADA PELOS ALGORÍTMOS ATENDE À NECESSIDADE DE </a:t>
            </a:r>
            <a:r>
              <a:rPr lang="pt-BR" b="1" dirty="0" smtClean="0">
                <a:solidFill>
                  <a:schemeClr val="accent1"/>
                </a:solidFill>
              </a:rPr>
              <a:t>FUNDAMENTAÇÃO DAS DECISÕES</a:t>
            </a:r>
            <a:r>
              <a:rPr lang="pt-BR" b="1" dirty="0" smtClean="0">
                <a:solidFill>
                  <a:schemeClr val="bg1"/>
                </a:solidFill>
              </a:rPr>
              <a:t>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7812" y="2003704"/>
            <a:ext cx="3409950" cy="267765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b="1" dirty="0">
                <a:solidFill>
                  <a:schemeClr val="bg1"/>
                </a:solidFill>
              </a:rPr>
              <a:t>* EM QUE MEDIDA A AUSÊNCIA DE </a:t>
            </a:r>
            <a:r>
              <a:rPr lang="pt-BR" sz="2800" b="1" i="1" dirty="0">
                <a:solidFill>
                  <a:schemeClr val="accent1"/>
                </a:solidFill>
              </a:rPr>
              <a:t>ACCONTABILITY</a:t>
            </a:r>
            <a:r>
              <a:rPr lang="pt-BR" sz="2800" b="1" dirty="0">
                <a:solidFill>
                  <a:schemeClr val="accent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MACULA O </a:t>
            </a:r>
            <a:r>
              <a:rPr lang="pt-BR" sz="2800" b="1" dirty="0">
                <a:solidFill>
                  <a:schemeClr val="accent1"/>
                </a:solidFill>
              </a:rPr>
              <a:t>DEVIDO PROCESSO LEGAL</a:t>
            </a:r>
            <a:r>
              <a:rPr lang="pt-BR" sz="2800" b="1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273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60375" y="903567"/>
            <a:ext cx="11193743" cy="474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rgbClr val="FF0000"/>
                </a:solidFill>
              </a:rPr>
              <a:t>*NÃO SE TRATA DE FAZER OPOSIÇÃO </a:t>
            </a:r>
            <a:r>
              <a:rPr lang="pt-BR" b="1" dirty="0" smtClean="0">
                <a:solidFill>
                  <a:schemeClr val="bg1"/>
                </a:solidFill>
              </a:rPr>
              <a:t>AO USO DESSAS FERRAMENTAS;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rgbClr val="FF0000"/>
                </a:solidFill>
              </a:rPr>
              <a:t>*</a:t>
            </a:r>
            <a:r>
              <a:rPr lang="pt-BR" b="1" dirty="0" smtClean="0">
                <a:solidFill>
                  <a:schemeClr val="bg1"/>
                </a:solidFill>
              </a:rPr>
              <a:t>O EMPREGO DESSAS APLICAÇÕES</a:t>
            </a:r>
            <a:r>
              <a:rPr lang="pt-BR" b="1" dirty="0" smtClean="0">
                <a:solidFill>
                  <a:srgbClr val="FF0000"/>
                </a:solidFill>
              </a:rPr>
              <a:t> PARECE MESMO IRREVERSÍVEL</a:t>
            </a:r>
            <a:r>
              <a:rPr lang="pt-BR" b="1" dirty="0" smtClean="0">
                <a:solidFill>
                  <a:schemeClr val="bg1"/>
                </a:solidFill>
              </a:rPr>
              <a:t>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rgbClr val="FF0000"/>
                </a:solidFill>
              </a:rPr>
              <a:t>*</a:t>
            </a:r>
            <a:r>
              <a:rPr lang="pt-BR" b="1" dirty="0" smtClean="0">
                <a:solidFill>
                  <a:schemeClr val="bg1"/>
                </a:solidFill>
              </a:rPr>
              <a:t>A IDEIA É MAPEAR O DEBATE, </a:t>
            </a:r>
            <a:r>
              <a:rPr lang="pt-BR" b="1" dirty="0" smtClean="0">
                <a:solidFill>
                  <a:srgbClr val="FF0000"/>
                </a:solidFill>
              </a:rPr>
              <a:t>ESTIMULAR A DISCUSSÃO SOBRE O TEMA</a:t>
            </a:r>
            <a:r>
              <a:rPr lang="pt-BR" b="1" dirty="0" smtClean="0">
                <a:solidFill>
                  <a:schemeClr val="bg1"/>
                </a:solidFill>
              </a:rPr>
              <a:t>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*EM RAZÃO </a:t>
            </a:r>
            <a:r>
              <a:rPr lang="pt-BR" b="1" dirty="0" smtClean="0">
                <a:solidFill>
                  <a:schemeClr val="bg1"/>
                </a:solidFill>
              </a:rPr>
              <a:t>DA </a:t>
            </a:r>
            <a:r>
              <a:rPr lang="pt-BR" b="1" dirty="0">
                <a:solidFill>
                  <a:schemeClr val="bg1"/>
                </a:solidFill>
              </a:rPr>
              <a:t>TENDÊNCIA CRESCENTE DE DELEGAÇÃO DE DECISÕES TIPICAMENTE HUMANAS PARA OS </a:t>
            </a:r>
            <a:r>
              <a:rPr lang="pt-BR" b="1" i="1" dirty="0" smtClean="0">
                <a:solidFill>
                  <a:srgbClr val="FF0000"/>
                </a:solidFill>
              </a:rPr>
              <a:t>LEARNERS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DERIVA A URGÊNCIA EM </a:t>
            </a:r>
            <a:r>
              <a:rPr lang="pt-BR" b="1" dirty="0">
                <a:solidFill>
                  <a:srgbClr val="FF0000"/>
                </a:solidFill>
              </a:rPr>
              <a:t>DESENVOLVER MECANISMOS DE </a:t>
            </a:r>
            <a:r>
              <a:rPr lang="pt-BR" b="1" u="sng" dirty="0">
                <a:solidFill>
                  <a:schemeClr val="accent1"/>
                </a:solidFill>
              </a:rPr>
              <a:t>GOVERNANÇA DE ALGORITMOS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  <a:endParaRPr lang="pt-BR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12775" y="1084266"/>
            <a:ext cx="10972805" cy="503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NUNES,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Dierle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MARQUES, Ana Luiza Pinto Coelho. Inteligência Artificial e Direito Processual: vieses algorítmicos e os riscos de atribuição de função decisória às máquinas. Revista de Processo, São Paulo, n. 285,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/2018.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FERRARI, Isabela; BECKER, Daniel. 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WOLKART, Erik Navarro.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Arbitrium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Machina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panorama, riscos e a necessidade de regulação das decisões informadas por algoritmos. Revista de Processo, São Paulo, n. 995, set/2018.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NUNES,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Dierle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LUD, Natanael; PEDRON, Flávio. Desconfiando da (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)parcialidade dos sujeitos processuais: um estudo sobre os vieses cognitivos, a mitigação de seus efeitos e o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debiasing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Salvador: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JusPodivm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2018. (no prelo).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BECKER, Daniel; FERRARI, Isabela. A prática jurídica em tempos exponenciais. JOTA. Disponível em: [https://jota.info/artigos/a-pratica-juridica-em-tempos-exponenciais-04102017]. Acesso em: 07.06.2018.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BRYNJOLFSSON, Erik; MCAFEE, Andrew. A segunda era das máquinas: trabalho, progresso e prosperidade em uma época de tecnologias brilhantes. Rio de Janeiro: Alta Books, 2015.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DOMINGOS, Pedro. The master algorithm: how the quest for the ultimate machine learning will remake our world. 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Nova York: Basic Books, 2015.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FERRARI, Isabela; BECKER, Daniel. Algoritmo e preconceito. JOTA. Disponível em: [https://www.jota.info/opiniao-e-analise/artigos/algoritmo-e-preconceito-12122017]. Acesso em: 15.06.2018.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NUNES,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Dierle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VIANA, Aurélio. Deslocar função estritamente decisória para máquinas é muito perigoso. </a:t>
            </a:r>
            <a:r>
              <a:rPr lang="pt-BR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Conjur</a:t>
            </a: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2018. Disponível em: [https://www.conjur.com.br/2018-jan-22/opiniao-deslocar-funcao-decisoria-maquinas-perigoso#sdfootnote9anc]. Acesso em: 14.05.2018.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RACANICCI, Jamile. Judiciário desenvolve tecnologia de voto assistido por máquinas. Disponível em: [https://www.jota.info/justica/judiciario-desenvolve-tecnologia-de-voto-assistido-por-maquinas-08012018]. Acesso em: 09.05.2018.</a:t>
            </a:r>
            <a:endParaRPr lang="pt-BR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7790" y="398466"/>
            <a:ext cx="47890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accent1"/>
                </a:solidFill>
              </a:rPr>
              <a:t>SUGESTÃO DE LEITURA SOBRE O TEMA:</a:t>
            </a:r>
            <a:endParaRPr lang="pt-BR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Picture 8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72" y="5163048"/>
            <a:ext cx="371025" cy="3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168097" y="5133945"/>
            <a:ext cx="21831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@</a:t>
            </a:r>
            <a:r>
              <a:rPr lang="pt-BR" sz="2200" b="1" dirty="0" err="1" smtClean="0">
                <a:solidFill>
                  <a:schemeClr val="bg1"/>
                </a:solidFill>
              </a:rPr>
              <a:t>rosalina.freitas</a:t>
            </a:r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14" descr="Resultado de imagem para logo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84" y="5202629"/>
            <a:ext cx="378574" cy="3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100858" y="5163048"/>
            <a:ext cx="21117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@</a:t>
            </a:r>
            <a:r>
              <a:rPr lang="pt-BR" sz="2200" b="1" dirty="0" err="1" smtClean="0">
                <a:solidFill>
                  <a:schemeClr val="bg1"/>
                </a:solidFill>
              </a:rPr>
              <a:t>rosalinafreitas</a:t>
            </a:r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26" y="178606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7031" t="16024" r="29101" b="5396"/>
          <a:stretch/>
        </p:blipFill>
        <p:spPr>
          <a:xfrm>
            <a:off x="728662" y="600076"/>
            <a:ext cx="4129088" cy="5386388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5272088" y="771442"/>
            <a:ext cx="6086474" cy="2667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chemeClr val="bg1"/>
                </a:solidFill>
              </a:rPr>
              <a:t>“[...] </a:t>
            </a:r>
            <a:r>
              <a:rPr lang="pt-BR" b="1" u="sng" dirty="0">
                <a:solidFill>
                  <a:srgbClr val="FF0000"/>
                </a:solidFill>
              </a:rPr>
              <a:t>VICTOR não se limitará ao seu objetivo inicial</a:t>
            </a:r>
            <a:r>
              <a:rPr lang="pt-BR" dirty="0">
                <a:solidFill>
                  <a:schemeClr val="bg1"/>
                </a:solidFill>
              </a:rPr>
              <a:t>. Como toda tecnologia, seu crescimento pode se tornar exponencial e </a:t>
            </a:r>
            <a:r>
              <a:rPr lang="pt-BR" b="1" u="sng" dirty="0">
                <a:solidFill>
                  <a:srgbClr val="FF0000"/>
                </a:solidFill>
              </a:rPr>
              <a:t>já foram colocadas em discussão diversas ideias para a ampliação de suas habilidades. </a:t>
            </a:r>
          </a:p>
        </p:txBody>
      </p:sp>
      <p:sp>
        <p:nvSpPr>
          <p:cNvPr id="9" name="Seta dobrada para cima 8"/>
          <p:cNvSpPr/>
          <p:nvPr/>
        </p:nvSpPr>
        <p:spPr>
          <a:xfrm>
            <a:off x="4857750" y="4000508"/>
            <a:ext cx="4000500" cy="571500"/>
          </a:xfrm>
          <a:prstGeom prst="bent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585788" y="3914775"/>
            <a:ext cx="4357689" cy="10858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43477" y="4657741"/>
            <a:ext cx="5443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accent1"/>
                </a:solidFill>
                <a:hlinkClick r:id="rId3"/>
              </a:rPr>
              <a:t>Notícia disponível em: </a:t>
            </a:r>
          </a:p>
          <a:p>
            <a:r>
              <a:rPr lang="pt-BR" sz="1600" dirty="0" smtClean="0">
                <a:solidFill>
                  <a:schemeClr val="accent1"/>
                </a:solidFill>
                <a:hlinkClick r:id="rId3"/>
              </a:rPr>
              <a:t>&lt;http</a:t>
            </a:r>
            <a:r>
              <a:rPr lang="pt-BR" sz="1600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pt-BR" sz="1600" dirty="0" smtClean="0">
                <a:solidFill>
                  <a:schemeClr val="accent1"/>
                </a:solidFill>
                <a:hlinkClick r:id="rId3"/>
              </a:rPr>
              <a:t>www.stf.jus.br/portal/cms/verNoticiaDetalhe.asp?idConteudo=380038</a:t>
            </a:r>
            <a:r>
              <a:rPr lang="pt-BR" sz="1600" dirty="0" smtClean="0">
                <a:solidFill>
                  <a:schemeClr val="accent1"/>
                </a:solidFill>
              </a:rPr>
              <a:t>&gt;</a:t>
            </a:r>
            <a:endParaRPr lang="pt-BR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469" t="12898" r="31562" b="11439"/>
          <a:stretch/>
        </p:blipFill>
        <p:spPr>
          <a:xfrm>
            <a:off x="307975" y="871537"/>
            <a:ext cx="4629151" cy="5186363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429251" y="1719207"/>
            <a:ext cx="6172199" cy="2824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chemeClr val="bg1"/>
                </a:solidFill>
              </a:rPr>
              <a:t>“[...] </a:t>
            </a:r>
            <a:r>
              <a:rPr lang="pt-BR" b="1" u="sng" dirty="0" smtClean="0">
                <a:solidFill>
                  <a:srgbClr val="FF0000"/>
                </a:solidFill>
              </a:rPr>
              <a:t>Numa </a:t>
            </a:r>
            <a:r>
              <a:rPr lang="pt-BR" b="1" u="sng" dirty="0">
                <a:solidFill>
                  <a:srgbClr val="FF0000"/>
                </a:solidFill>
              </a:rPr>
              <a:t>etapa posterior</a:t>
            </a:r>
            <a:r>
              <a:rPr lang="pt-BR" b="1" dirty="0">
                <a:solidFill>
                  <a:schemeClr val="bg1"/>
                </a:solidFill>
              </a:rPr>
              <a:t>, valendo-se de técnicas de automação, </a:t>
            </a:r>
            <a:r>
              <a:rPr lang="pt-BR" b="1" u="sng" dirty="0">
                <a:solidFill>
                  <a:srgbClr val="FF0000"/>
                </a:solidFill>
              </a:rPr>
              <a:t>"ELIS" ainda é capaz de inserir as minutas no sistema e até mesmo assinar os despachos, acaso opte o </a:t>
            </a:r>
            <a:r>
              <a:rPr lang="pt-BR" b="1" u="sng" dirty="0" smtClean="0">
                <a:solidFill>
                  <a:srgbClr val="FF0000"/>
                </a:solidFill>
              </a:rPr>
              <a:t>magistrado”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843088" y="4543424"/>
            <a:ext cx="2957512" cy="7715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9"/>
          <p:cNvSpPr/>
          <p:nvPr/>
        </p:nvSpPr>
        <p:spPr>
          <a:xfrm>
            <a:off x="4814888" y="4414837"/>
            <a:ext cx="4000500" cy="571500"/>
          </a:xfrm>
          <a:prstGeom prst="bent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937126" y="5091923"/>
            <a:ext cx="4872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accent1"/>
                </a:solidFill>
                <a:hlinkClick r:id="rId3"/>
              </a:rPr>
              <a:t>Notícia disponível em: </a:t>
            </a:r>
          </a:p>
          <a:p>
            <a:r>
              <a:rPr lang="pt-BR" sz="1600" dirty="0" smtClean="0">
                <a:hlinkClick r:id="rId4"/>
              </a:rPr>
              <a:t>&lt;https</a:t>
            </a:r>
            <a:r>
              <a:rPr lang="pt-BR" sz="1600" dirty="0">
                <a:hlinkClick r:id="rId4"/>
              </a:rPr>
              <a:t>://www.tjpe.jus.br/noticias/-/</a:t>
            </a:r>
            <a:r>
              <a:rPr lang="pt-BR" sz="1600" dirty="0" smtClean="0">
                <a:hlinkClick r:id="rId4"/>
              </a:rPr>
              <a:t>asset_publisher/ubhL04hQXv5n/content/id/2079372</a:t>
            </a:r>
            <a:r>
              <a:rPr lang="pt-BR" sz="1600" dirty="0" smtClean="0">
                <a:solidFill>
                  <a:schemeClr val="accent1"/>
                </a:solidFill>
              </a:rPr>
              <a:t>&gt;</a:t>
            </a:r>
            <a:endParaRPr lang="pt-BR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0294" t="21359" r="21691" b="5272"/>
          <a:stretch/>
        </p:blipFill>
        <p:spPr>
          <a:xfrm>
            <a:off x="351865" y="312738"/>
            <a:ext cx="5392270" cy="38340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0625" t="26263" r="22022" b="10176"/>
          <a:stretch/>
        </p:blipFill>
        <p:spPr>
          <a:xfrm>
            <a:off x="6096000" y="1036841"/>
            <a:ext cx="5805478" cy="361725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6457245" y="816309"/>
            <a:ext cx="5082988" cy="10085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028825" y="4879675"/>
            <a:ext cx="7138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Art. 4º Os sistemas decisórios baseados em Inteligência Artificial serão, sempre, </a:t>
            </a:r>
            <a:r>
              <a:rPr lang="pt-BR" sz="2800" b="1" u="sng" dirty="0">
                <a:solidFill>
                  <a:srgbClr val="FF0000"/>
                </a:solidFill>
              </a:rPr>
              <a:t>auxiliares à tomada de decisão humana.</a:t>
            </a:r>
          </a:p>
        </p:txBody>
      </p:sp>
      <p:sp>
        <p:nvSpPr>
          <p:cNvPr id="13" name="Seta dobrada 12"/>
          <p:cNvSpPr/>
          <p:nvPr/>
        </p:nvSpPr>
        <p:spPr>
          <a:xfrm rot="10800000">
            <a:off x="9150724" y="2139513"/>
            <a:ext cx="1028700" cy="3729038"/>
          </a:xfrm>
          <a:prstGeom prst="bent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6105638" y="847531"/>
            <a:ext cx="5285147" cy="4832092"/>
            <a:chOff x="6105638" y="847531"/>
            <a:chExt cx="5285147" cy="4832092"/>
          </a:xfrm>
        </p:grpSpPr>
        <p:sp>
          <p:nvSpPr>
            <p:cNvPr id="8" name="Retângulo 7"/>
            <p:cNvSpPr/>
            <p:nvPr/>
          </p:nvSpPr>
          <p:spPr>
            <a:xfrm>
              <a:off x="6105638" y="847531"/>
              <a:ext cx="4149969" cy="48320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accent1"/>
                  </a:solidFill>
                </a:rPr>
                <a:t>ALÉM DE UM ENCANTAMENTO, TAMBÉM ESTÃO SENDO APRESENTADOS </a:t>
              </a:r>
              <a:r>
                <a:rPr lang="pt-BR" sz="2800" b="1" dirty="0" smtClean="0">
                  <a:solidFill>
                    <a:schemeClr val="bg1"/>
                  </a:solidFill>
                </a:rPr>
                <a:t>BONS RESULTADOS</a:t>
              </a:r>
              <a:r>
                <a:rPr lang="pt-BR" sz="2800" b="1" dirty="0" smtClean="0">
                  <a:solidFill>
                    <a:schemeClr val="accent1"/>
                  </a:solidFill>
                </a:rPr>
                <a:t>, COM OS </a:t>
              </a:r>
              <a:r>
                <a:rPr lang="pt-BR" sz="2800" b="1" dirty="0" smtClean="0">
                  <a:solidFill>
                    <a:srgbClr val="FF0000"/>
                  </a:solidFill>
                </a:rPr>
                <a:t>GANHOS DE EFICIÊNCIA E PRODUTIVIDADE</a:t>
              </a:r>
              <a:r>
                <a:rPr lang="pt-BR" sz="2800" b="1" dirty="0" smtClean="0">
                  <a:solidFill>
                    <a:schemeClr val="bg1"/>
                  </a:solidFill>
                </a:rPr>
                <a:t>,</a:t>
              </a:r>
              <a:r>
                <a:rPr lang="pt-BR" sz="2800" b="1" dirty="0" smtClean="0">
                  <a:solidFill>
                    <a:schemeClr val="accent1"/>
                  </a:solidFill>
                </a:rPr>
                <a:t> ESPECIALMENTE EM RELAÇÃO À </a:t>
              </a:r>
              <a:r>
                <a:rPr lang="pt-BR" sz="2800" b="1" dirty="0" smtClean="0">
                  <a:solidFill>
                    <a:schemeClr val="bg1"/>
                  </a:solidFill>
                </a:rPr>
                <a:t>AUTOMATIZAÇÃO DE ATIVIDADES REPETITIVAS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Resultado de imagem para EFICIÊNCIA E PRODUTIVIDAD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80" t="17073" r="35775" b="15505"/>
            <a:stretch/>
          </p:blipFill>
          <p:spPr bwMode="auto">
            <a:xfrm>
              <a:off x="10165885" y="2900964"/>
              <a:ext cx="1224900" cy="103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>
            <a:off x="344715" y="743085"/>
            <a:ext cx="4625745" cy="2783883"/>
            <a:chOff x="344715" y="743085"/>
            <a:chExt cx="4625745" cy="2783883"/>
          </a:xfrm>
        </p:grpSpPr>
        <p:sp>
          <p:nvSpPr>
            <p:cNvPr id="5" name="Retângulo 4"/>
            <p:cNvSpPr/>
            <p:nvPr/>
          </p:nvSpPr>
          <p:spPr>
            <a:xfrm>
              <a:off x="1538308" y="743085"/>
              <a:ext cx="3432152" cy="26776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accent1"/>
                  </a:solidFill>
                </a:rPr>
                <a:t>ESSE “MOVIMENTO” TECNOLÓGICO VEM SE IMPONDO NUMA VELOCIDADE IRREFREÁVEL </a:t>
              </a:r>
              <a:r>
                <a:rPr lang="pt-BR" sz="2800" b="1" dirty="0" smtClean="0">
                  <a:solidFill>
                    <a:schemeClr val="bg1"/>
                  </a:solidFill>
                </a:rPr>
                <a:t>(EXPONENCIALIDADE)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1030" name="Picture 6" descr="Resultado de imagem para FUNÇÃO EXPONENC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15" y="2274960"/>
              <a:ext cx="1252008" cy="125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utoShape 12" descr="Resultado de imagem para 100%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4" descr="Resultado de imagem para 100%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612775" y="4206943"/>
            <a:ext cx="5086350" cy="2087044"/>
            <a:chOff x="612775" y="4206943"/>
            <a:chExt cx="5086350" cy="2087044"/>
          </a:xfrm>
        </p:grpSpPr>
        <p:sp>
          <p:nvSpPr>
            <p:cNvPr id="7" name="Subtítulo 2"/>
            <p:cNvSpPr txBox="1">
              <a:spLocks/>
            </p:cNvSpPr>
            <p:nvPr/>
          </p:nvSpPr>
          <p:spPr>
            <a:xfrm>
              <a:off x="612775" y="4206943"/>
              <a:ext cx="3805237" cy="208704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t-BR" b="1" dirty="0" smtClean="0">
                  <a:solidFill>
                    <a:schemeClr val="accent1"/>
                  </a:solidFill>
                </a:rPr>
                <a:t>MUITAS VIRTUDES SÃO APRESENTADAS, </a:t>
              </a:r>
              <a:r>
                <a:rPr lang="pt-BR" b="1" dirty="0" smtClean="0">
                  <a:solidFill>
                    <a:schemeClr val="bg1"/>
                  </a:solidFill>
                </a:rPr>
                <a:t>SOBRETUDO POR FORNECEDORES DESSES PRODUTOS E SERVIÇOS</a:t>
              </a:r>
            </a:p>
          </p:txBody>
        </p:sp>
        <p:pic>
          <p:nvPicPr>
            <p:cNvPr id="1046" name="Picture 22" descr="Resultado de imagem para 100%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2095">
              <a:off x="3944311" y="4269922"/>
              <a:ext cx="1754814" cy="140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8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07196" y="952854"/>
            <a:ext cx="10594230" cy="1584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</a:rPr>
              <a:t>AO MESMO TEMPO EM QUE TRAZ BENEFÍCIOS, O USO DE ALGORITMOS, PARA </a:t>
            </a:r>
            <a:r>
              <a:rPr lang="pt-BR" b="1" dirty="0" smtClean="0">
                <a:solidFill>
                  <a:schemeClr val="accent1"/>
                </a:solidFill>
              </a:rPr>
              <a:t>SUBSTITUIR</a:t>
            </a:r>
            <a:r>
              <a:rPr lang="pt-BR" b="1" dirty="0" smtClean="0">
                <a:solidFill>
                  <a:schemeClr val="bg1"/>
                </a:solidFill>
              </a:rPr>
              <a:t> OU </a:t>
            </a:r>
            <a:r>
              <a:rPr lang="pt-BR" b="1" dirty="0" smtClean="0">
                <a:solidFill>
                  <a:schemeClr val="accent1"/>
                </a:solidFill>
              </a:rPr>
              <a:t>MESMO AUXILIAR NA TOMADA DE DECISÃO JUDICIAL</a:t>
            </a:r>
            <a:r>
              <a:rPr lang="pt-BR" b="1" dirty="0" smtClean="0">
                <a:solidFill>
                  <a:schemeClr val="bg1"/>
                </a:solidFill>
              </a:rPr>
              <a:t>, APRESENTA </a:t>
            </a:r>
            <a:r>
              <a:rPr lang="pt-BR" b="1" u="sng" dirty="0" smtClean="0">
                <a:solidFill>
                  <a:srgbClr val="FF0000"/>
                </a:solidFill>
              </a:rPr>
              <a:t>RISCOS</a:t>
            </a:r>
            <a:r>
              <a:rPr lang="pt-BR" b="1" dirty="0" smtClean="0">
                <a:solidFill>
                  <a:schemeClr val="bg1"/>
                </a:solidFill>
              </a:rPr>
              <a:t> NÃO EVIDENTES.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115385" y="3601388"/>
            <a:ext cx="2371725" cy="1471613"/>
            <a:chOff x="2115385" y="3601388"/>
            <a:chExt cx="2371725" cy="1471613"/>
          </a:xfrm>
        </p:grpSpPr>
        <p:sp>
          <p:nvSpPr>
            <p:cNvPr id="15" name="CaixaDeTexto 14"/>
            <p:cNvSpPr txBox="1"/>
            <p:nvPr/>
          </p:nvSpPr>
          <p:spPr>
            <a:xfrm>
              <a:off x="2115385" y="3870029"/>
              <a:ext cx="23717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DATA SETS VICIADOS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2115385" y="3601388"/>
              <a:ext cx="2371725" cy="14716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454991" y="3601388"/>
            <a:ext cx="2371725" cy="1471613"/>
            <a:chOff x="7454991" y="3601388"/>
            <a:chExt cx="2371725" cy="1471613"/>
          </a:xfrm>
        </p:grpSpPr>
        <p:sp>
          <p:nvSpPr>
            <p:cNvPr id="17" name="CaixaDeTexto 16"/>
            <p:cNvSpPr txBox="1"/>
            <p:nvPr/>
          </p:nvSpPr>
          <p:spPr>
            <a:xfrm>
              <a:off x="7454991" y="4041485"/>
              <a:ext cx="2371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OPACIDADE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7454991" y="3601388"/>
              <a:ext cx="2371725" cy="14716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50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34787" y="2001183"/>
            <a:ext cx="11031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“UM ALGORITMO É TÃO BOM QUANTO OS DADOS QUE O ALIMENTAM”.</a:t>
            </a:r>
            <a:r>
              <a:rPr lang="pt-BR" dirty="0" smtClean="0">
                <a:solidFill>
                  <a:schemeClr val="bg1"/>
                </a:solidFill>
                <a:latin typeface="606E3283Verdana"/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92622" y="3412456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 smtClean="0">
                <a:solidFill>
                  <a:srgbClr val="FF0000"/>
                </a:solidFill>
              </a:rPr>
              <a:t>*</a:t>
            </a:r>
            <a:r>
              <a:rPr lang="pt-BR" sz="2700" b="1" dirty="0" smtClean="0">
                <a:solidFill>
                  <a:schemeClr val="bg1"/>
                </a:solidFill>
              </a:rPr>
              <a:t>Como os dados treinam o algoritmo, eventuais problemas relativos aos dados serão incorporados em sua operação. </a:t>
            </a:r>
          </a:p>
          <a:p>
            <a:pPr algn="ctr"/>
            <a:endParaRPr lang="pt-BR" sz="27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700" b="1" dirty="0" smtClean="0">
                <a:solidFill>
                  <a:srgbClr val="FF0000"/>
                </a:solidFill>
              </a:rPr>
              <a:t>*</a:t>
            </a:r>
            <a:r>
              <a:rPr lang="pt-BR" sz="2700" b="1" dirty="0" smtClean="0">
                <a:solidFill>
                  <a:schemeClr val="bg1"/>
                </a:solidFill>
              </a:rPr>
              <a:t>Bases de dados incompletas podem gerar, também, algoritmos excludentes.</a:t>
            </a:r>
            <a:endParaRPr lang="pt-BR" sz="2700" b="1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12775" y="368813"/>
            <a:ext cx="2371725" cy="1471613"/>
            <a:chOff x="612775" y="368813"/>
            <a:chExt cx="2371725" cy="1471613"/>
          </a:xfrm>
        </p:grpSpPr>
        <p:sp>
          <p:nvSpPr>
            <p:cNvPr id="11" name="CaixaDeTexto 10"/>
            <p:cNvSpPr txBox="1"/>
            <p:nvPr/>
          </p:nvSpPr>
          <p:spPr>
            <a:xfrm>
              <a:off x="612775" y="602876"/>
              <a:ext cx="23717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DATA SETS VICIADOS</a:t>
              </a:r>
              <a:endParaRPr lang="pt-B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612775" y="368813"/>
              <a:ext cx="2371725" cy="14716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766482" y="2484786"/>
            <a:ext cx="10367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BAROCAS, </a:t>
            </a:r>
            <a:r>
              <a:rPr lang="pt-BR" sz="1600" dirty="0" err="1">
                <a:solidFill>
                  <a:schemeClr val="bg1"/>
                </a:solidFill>
              </a:rPr>
              <a:t>Solon</a:t>
            </a:r>
            <a:r>
              <a:rPr lang="pt-BR" sz="1600" dirty="0">
                <a:solidFill>
                  <a:schemeClr val="bg1"/>
                </a:solidFill>
              </a:rPr>
              <a:t>; SELBST, Andrew D. Big </a:t>
            </a:r>
            <a:r>
              <a:rPr lang="pt-BR" sz="1600" dirty="0" err="1">
                <a:solidFill>
                  <a:schemeClr val="bg1"/>
                </a:solidFill>
              </a:rPr>
              <a:t>Data's</a:t>
            </a:r>
            <a:r>
              <a:rPr lang="pt-BR" sz="1600" dirty="0">
                <a:solidFill>
                  <a:schemeClr val="bg1"/>
                </a:solidFill>
              </a:rPr>
              <a:t> Disparate </a:t>
            </a:r>
            <a:r>
              <a:rPr lang="pt-BR" sz="1600" dirty="0" err="1">
                <a:solidFill>
                  <a:schemeClr val="bg1"/>
                </a:solidFill>
              </a:rPr>
              <a:t>Impact</a:t>
            </a:r>
            <a:r>
              <a:rPr lang="pt-BR" sz="1600" dirty="0">
                <a:solidFill>
                  <a:schemeClr val="bg1"/>
                </a:solidFill>
              </a:rPr>
              <a:t>, No. 104 </a:t>
            </a:r>
            <a:r>
              <a:rPr lang="pt-BR" sz="1600" dirty="0" err="1" smtClean="0">
                <a:solidFill>
                  <a:schemeClr val="bg1"/>
                </a:solidFill>
              </a:rPr>
              <a:t>California</a:t>
            </a:r>
            <a:r>
              <a:rPr lang="pt-BR" sz="1600" dirty="0" smtClean="0">
                <a:solidFill>
                  <a:schemeClr val="bg1"/>
                </a:solidFill>
              </a:rPr>
              <a:t> Law </a:t>
            </a:r>
            <a:r>
              <a:rPr lang="pt-BR" sz="1600" dirty="0" err="1">
                <a:solidFill>
                  <a:schemeClr val="bg1"/>
                </a:solidFill>
              </a:rPr>
              <a:t>Review</a:t>
            </a:r>
            <a:r>
              <a:rPr lang="pt-BR" sz="1600" dirty="0">
                <a:solidFill>
                  <a:schemeClr val="bg1"/>
                </a:solidFill>
              </a:rPr>
              <a:t>, 671 (2016</a:t>
            </a:r>
            <a:r>
              <a:rPr lang="pt-BR" sz="1600" dirty="0" smtClean="0">
                <a:solidFill>
                  <a:schemeClr val="bg1"/>
                </a:solidFill>
              </a:rPr>
              <a:t>).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31893" y="5506237"/>
            <a:ext cx="7642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BUOLAMWINI, </a:t>
            </a:r>
            <a:r>
              <a:rPr lang="pt-BR" sz="1600" dirty="0" err="1">
                <a:solidFill>
                  <a:schemeClr val="bg1"/>
                </a:solidFill>
              </a:rPr>
              <a:t>Joy</a:t>
            </a:r>
            <a:r>
              <a:rPr lang="pt-BR" sz="1600" dirty="0">
                <a:solidFill>
                  <a:schemeClr val="bg1"/>
                </a:solidFill>
              </a:rPr>
              <a:t>. </a:t>
            </a:r>
            <a:r>
              <a:rPr lang="pt-BR" sz="1600" dirty="0" err="1">
                <a:solidFill>
                  <a:schemeClr val="bg1"/>
                </a:solidFill>
              </a:rPr>
              <a:t>How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I’m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fighting</a:t>
            </a:r>
            <a:r>
              <a:rPr lang="pt-BR" sz="1600" dirty="0">
                <a:solidFill>
                  <a:schemeClr val="bg1"/>
                </a:solidFill>
              </a:rPr>
              <a:t> bias in </a:t>
            </a:r>
            <a:r>
              <a:rPr lang="pt-BR" sz="1600" dirty="0" err="1">
                <a:solidFill>
                  <a:schemeClr val="bg1"/>
                </a:solidFill>
              </a:rPr>
              <a:t>algorithms</a:t>
            </a:r>
            <a:r>
              <a:rPr lang="pt-BR" sz="1600" dirty="0">
                <a:solidFill>
                  <a:schemeClr val="bg1"/>
                </a:solidFill>
              </a:rPr>
              <a:t>. TED </a:t>
            </a:r>
            <a:r>
              <a:rPr lang="pt-BR" sz="1600" dirty="0" err="1">
                <a:solidFill>
                  <a:schemeClr val="bg1"/>
                </a:solidFill>
              </a:rPr>
              <a:t>Talks</a:t>
            </a:r>
            <a:r>
              <a:rPr lang="pt-BR" sz="1600" dirty="0">
                <a:solidFill>
                  <a:schemeClr val="bg1"/>
                </a:solidFill>
              </a:rPr>
              <a:t>. Disponível </a:t>
            </a:r>
            <a:r>
              <a:rPr lang="pt-BR" sz="1600" dirty="0" smtClean="0">
                <a:solidFill>
                  <a:schemeClr val="bg1"/>
                </a:solidFill>
              </a:rPr>
              <a:t>em: </a:t>
            </a:r>
            <a:r>
              <a:rPr lang="pt-BR" sz="16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pt-BR" sz="1600" dirty="0">
                <a:solidFill>
                  <a:schemeClr val="bg1"/>
                </a:solidFill>
                <a:hlinkClick r:id="rId2"/>
              </a:rPr>
              <a:t>://www.ted.com/talks/joy_buolamwini_how_i_m_fighting_bias_in_algorithms/transcript?goback=.gde_52781_member_5823045299043598338&amp;language=pt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m para ALGORITMOS PRECONCEITO J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81" y="954741"/>
            <a:ext cx="8709635" cy="43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 rot="19914175">
            <a:off x="451006" y="902843"/>
            <a:ext cx="310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Caso da </a:t>
            </a:r>
            <a:r>
              <a:rPr lang="pt-BR" sz="2400" b="1" dirty="0">
                <a:solidFill>
                  <a:schemeClr val="bg1"/>
                </a:solidFill>
              </a:rPr>
              <a:t>estudante do MIT </a:t>
            </a:r>
            <a:r>
              <a:rPr lang="pt-BR" sz="2400" b="1" dirty="0" err="1">
                <a:solidFill>
                  <a:schemeClr val="bg1"/>
                </a:solidFill>
              </a:rPr>
              <a:t>Midia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Lab</a:t>
            </a:r>
            <a:r>
              <a:rPr lang="pt-BR" sz="2400" b="1" dirty="0">
                <a:solidFill>
                  <a:schemeClr val="bg1"/>
                </a:solidFill>
              </a:rPr>
              <a:t>, </a:t>
            </a:r>
            <a:r>
              <a:rPr lang="pt-BR" sz="2400" b="1" dirty="0" smtClean="0">
                <a:solidFill>
                  <a:srgbClr val="FF0000"/>
                </a:solidFill>
              </a:rPr>
              <a:t>JOY BUOLAMWINI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BRASIL BAND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32092" y="583218"/>
            <a:ext cx="237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OPACIDADE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32092" y="143121"/>
            <a:ext cx="2371725" cy="14716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2092" y="1723850"/>
            <a:ext cx="109920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*</a:t>
            </a:r>
            <a:r>
              <a:rPr lang="pt-BR" sz="2800" b="1" dirty="0" smtClean="0">
                <a:solidFill>
                  <a:schemeClr val="bg1"/>
                </a:solidFill>
              </a:rPr>
              <a:t>Pode-se dizer que há uma </a:t>
            </a:r>
            <a:r>
              <a:rPr lang="pt-BR" sz="2800" b="1" dirty="0">
                <a:solidFill>
                  <a:schemeClr val="bg1"/>
                </a:solidFill>
              </a:rPr>
              <a:t>lacuna entre </a:t>
            </a:r>
            <a:r>
              <a:rPr lang="pt-BR" sz="2800" b="1" dirty="0" smtClean="0">
                <a:solidFill>
                  <a:schemeClr val="bg1"/>
                </a:solidFill>
              </a:rPr>
              <a:t>a atividade </a:t>
            </a:r>
            <a:r>
              <a:rPr lang="pt-BR" sz="2800" b="1" dirty="0">
                <a:solidFill>
                  <a:schemeClr val="bg1"/>
                </a:solidFill>
              </a:rPr>
              <a:t>do programador e o comportamento </a:t>
            </a:r>
            <a:r>
              <a:rPr lang="pt-BR" sz="2800" b="1" dirty="0" smtClean="0">
                <a:solidFill>
                  <a:schemeClr val="bg1"/>
                </a:solidFill>
              </a:rPr>
              <a:t>de algoritmos </a:t>
            </a:r>
            <a:r>
              <a:rPr lang="pt-BR" sz="2800" b="1" dirty="0">
                <a:solidFill>
                  <a:schemeClr val="bg1"/>
                </a:solidFill>
              </a:rPr>
              <a:t>que empregam </a:t>
            </a:r>
            <a:r>
              <a:rPr lang="pt-BR" sz="2800" b="1" i="1" dirty="0" err="1">
                <a:solidFill>
                  <a:schemeClr val="bg1"/>
                </a:solidFill>
              </a:rPr>
              <a:t>machine</a:t>
            </a:r>
            <a:r>
              <a:rPr lang="pt-BR" sz="2800" b="1" i="1" dirty="0">
                <a:solidFill>
                  <a:schemeClr val="bg1"/>
                </a:solidFill>
              </a:rPr>
              <a:t> </a:t>
            </a:r>
            <a:r>
              <a:rPr lang="pt-BR" sz="2800" b="1" i="1" dirty="0" err="1" smtClean="0">
                <a:solidFill>
                  <a:schemeClr val="bg1"/>
                </a:solidFill>
              </a:rPr>
              <a:t>learning</a:t>
            </a:r>
            <a:r>
              <a:rPr lang="pt-BR" sz="28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endParaRPr lang="pt-BR" sz="2800" b="1" dirty="0">
              <a:solidFill>
                <a:schemeClr val="bg1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*</a:t>
            </a:r>
            <a:r>
              <a:rPr lang="pt-BR" sz="2800" b="1" dirty="0" smtClean="0">
                <a:solidFill>
                  <a:schemeClr val="bg1"/>
                </a:solidFill>
              </a:rPr>
              <a:t>O algoritmo </a:t>
            </a:r>
            <a:r>
              <a:rPr lang="pt-BR" sz="2800" b="1" dirty="0">
                <a:solidFill>
                  <a:schemeClr val="bg1"/>
                </a:solidFill>
              </a:rPr>
              <a:t>modifica de forma autônoma sua </a:t>
            </a:r>
            <a:r>
              <a:rPr lang="pt-BR" sz="2800" b="1" dirty="0" smtClean="0">
                <a:solidFill>
                  <a:schemeClr val="bg1"/>
                </a:solidFill>
              </a:rPr>
              <a:t>estrutura enquanto </a:t>
            </a:r>
            <a:r>
              <a:rPr lang="pt-BR" sz="2800" b="1" dirty="0">
                <a:solidFill>
                  <a:schemeClr val="bg1"/>
                </a:solidFill>
              </a:rPr>
              <a:t>opera, de acordo com os </a:t>
            </a:r>
            <a:r>
              <a:rPr lang="pt-BR" sz="2800" b="1" dirty="0" smtClean="0">
                <a:solidFill>
                  <a:schemeClr val="bg1"/>
                </a:solidFill>
              </a:rPr>
              <a:t>dados que </a:t>
            </a:r>
            <a:r>
              <a:rPr lang="pt-BR" sz="2800" b="1" dirty="0">
                <a:solidFill>
                  <a:schemeClr val="bg1"/>
                </a:solidFill>
              </a:rPr>
              <a:t>recebe.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61346" y="5431017"/>
            <a:ext cx="7306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606E3283Verdana"/>
              </a:rPr>
              <a:t>BURRELL, </a:t>
            </a:r>
            <a:r>
              <a:rPr lang="en-US" sz="1600" dirty="0" err="1">
                <a:solidFill>
                  <a:schemeClr val="bg1"/>
                </a:solidFill>
                <a:latin typeface="606E3283Verdana"/>
              </a:rPr>
              <a:t>Burrel</a:t>
            </a:r>
            <a:r>
              <a:rPr lang="en-US" sz="1600" dirty="0">
                <a:solidFill>
                  <a:schemeClr val="bg1"/>
                </a:solidFill>
                <a:latin typeface="606E3283Verdana"/>
              </a:rPr>
              <a:t>. How the machine ‘thinks:’ understanding opacity in </a:t>
            </a:r>
            <a:r>
              <a:rPr lang="en-US" sz="1600" dirty="0" smtClean="0">
                <a:solidFill>
                  <a:schemeClr val="bg1"/>
                </a:solidFill>
                <a:latin typeface="606E3283Verdana"/>
              </a:rPr>
              <a:t>machine learning </a:t>
            </a:r>
            <a:r>
              <a:rPr lang="en-US" sz="1600" dirty="0">
                <a:solidFill>
                  <a:schemeClr val="bg1"/>
                </a:solidFill>
                <a:latin typeface="606E3283Verdana"/>
              </a:rPr>
              <a:t>algorithms. Big Data &amp; Society, 3 (1), p. 1-12, 2016.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384720" y="4948138"/>
            <a:ext cx="905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O ALGORITMO SERIA UMA ESPÉCIE DE “CAIXA PRETA”.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576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606E3283Verdana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Recursal  Novo CPC</dc:title>
  <dc:creator>Deborah Cristina dos Santos Nery</dc:creator>
  <cp:lastModifiedBy>germana coutinho lucena</cp:lastModifiedBy>
  <cp:revision>417</cp:revision>
  <dcterms:created xsi:type="dcterms:W3CDTF">2015-05-21T14:15:10Z</dcterms:created>
  <dcterms:modified xsi:type="dcterms:W3CDTF">2019-11-06T20:47:52Z</dcterms:modified>
</cp:coreProperties>
</file>