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8" r:id="rId1"/>
  </p:sldMasterIdLst>
  <p:sldIdLst>
    <p:sldId id="257" r:id="rId2"/>
    <p:sldId id="284" r:id="rId3"/>
    <p:sldId id="262" r:id="rId4"/>
    <p:sldId id="274" r:id="rId5"/>
    <p:sldId id="273" r:id="rId6"/>
    <p:sldId id="275" r:id="rId7"/>
    <p:sldId id="276" r:id="rId8"/>
    <p:sldId id="294" r:id="rId9"/>
    <p:sldId id="268" r:id="rId10"/>
    <p:sldId id="291" r:id="rId11"/>
    <p:sldId id="281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1" d="100"/>
          <a:sy n="71" d="100"/>
        </p:scale>
        <p:origin x="61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64" name="Picture 16" descr="Fundo De Linha Cor Tecnologia Ppt, Fundo Ppt, Modelo Ppt, Sentido Tecnológico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1998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11/7/2019</a:t>
            </a:fld>
            <a:endParaRPr lang="en-US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10533059" y="14078097"/>
            <a:ext cx="220666" cy="47002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  <p:pic>
        <p:nvPicPr>
          <p:cNvPr id="2054" name="Picture 6" descr="Visualização da imagem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44126" y="5866561"/>
            <a:ext cx="1603374" cy="8129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88176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11/7/2019</a:t>
            </a:fld>
            <a:endParaRPr lang="en-US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10447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11/7/2019</a:t>
            </a:fld>
            <a:endParaRPr lang="en-US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40126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11/7/2019</a:t>
            </a:fld>
            <a:endParaRPr lang="en-US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77669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11/7/2019</a:t>
            </a:fld>
            <a:endParaRPr lang="en-US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98042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11/7/2019</a:t>
            </a:fld>
            <a:endParaRPr lang="en-US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50014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11/7/2019</a:t>
            </a:fld>
            <a:endParaRPr lang="en-US" dirty="0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46186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11/7/2019</a:t>
            </a:fld>
            <a:endParaRPr lang="en-US" dirty="0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79237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11/7/2019</a:t>
            </a:fld>
            <a:endParaRPr lang="en-US" dirty="0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55384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11/7/2019</a:t>
            </a:fld>
            <a:endParaRPr lang="en-US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28199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11/7/2019</a:t>
            </a:fld>
            <a:endParaRPr lang="en-US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91757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11/7/2019</a:t>
            </a:fld>
            <a:endParaRPr lang="en-US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52173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  <p:sldLayoutId id="2147483670" r:id="rId2"/>
    <p:sldLayoutId id="2147483671" r:id="rId3"/>
    <p:sldLayoutId id="2147483672" r:id="rId4"/>
    <p:sldLayoutId id="2147483673" r:id="rId5"/>
    <p:sldLayoutId id="2147483674" r:id="rId6"/>
    <p:sldLayoutId id="2147483675" r:id="rId7"/>
    <p:sldLayoutId id="2147483676" r:id="rId8"/>
    <p:sldLayoutId id="2147483677" r:id="rId9"/>
    <p:sldLayoutId id="2147483678" r:id="rId10"/>
    <p:sldLayoutId id="214748367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tf.jus.br/portal/cms/verNoticiaDetalhe.asp?idConteudo=380038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tf.jus.br/portal/cms/verNoticiaDetalhe.asp?idConteudo=380038" TargetMode="Externa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www.tjpe.jus.br/noticias/-/asset_publisher/ubhL04hQXv5n/content/id/2079372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hyperlink" Target="https://www.ted.com/talks/joy_buolamwini_how_i_m_fighting_bias_in_algorithms/transcript?goback=.gde_52781_member_5823045299043598338&amp;language=pt" TargetMode="Externa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4294967295"/>
          </p:nvPr>
        </p:nvSpPr>
        <p:spPr>
          <a:xfrm>
            <a:off x="2588166" y="4745467"/>
            <a:ext cx="6865118" cy="1170617"/>
          </a:xfrm>
        </p:spPr>
        <p:txBody>
          <a:bodyPr>
            <a:noAutofit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pt-BR" sz="1800" b="1" dirty="0" smtClean="0">
                <a:solidFill>
                  <a:schemeClr val="bg1"/>
                </a:solidFill>
              </a:rPr>
              <a:t>ROSALINA FREITAS MARTINS DE SOUSA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pt-BR" sz="1800" b="1" dirty="0" smtClean="0">
                <a:solidFill>
                  <a:schemeClr val="bg1"/>
                </a:solidFill>
              </a:rPr>
              <a:t>Doutora e Mestre em Direito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pt-BR" sz="1800" b="1" dirty="0" smtClean="0">
                <a:solidFill>
                  <a:schemeClr val="bg1"/>
                </a:solidFill>
              </a:rPr>
              <a:t>Professora de Direito Processual Civil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pt-BR" sz="1800" b="1" dirty="0" smtClean="0">
                <a:solidFill>
                  <a:schemeClr val="bg1"/>
                </a:solidFill>
              </a:rPr>
              <a:t>Assessora de Desembargador do Tribunal de Justiça de Pernambuco</a:t>
            </a:r>
            <a:endParaRPr lang="pt-BR" sz="1800" b="1" dirty="0">
              <a:solidFill>
                <a:schemeClr val="bg1"/>
              </a:solidFill>
            </a:endParaRPr>
          </a:p>
        </p:txBody>
      </p:sp>
      <p:sp>
        <p:nvSpPr>
          <p:cNvPr id="6" name="AutoShape 4" descr="Resultado de imagem para BRASIL BANDEIRA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7" name="Subtítulo 2"/>
          <p:cNvSpPr txBox="1">
            <a:spLocks/>
          </p:cNvSpPr>
          <p:nvPr/>
        </p:nvSpPr>
        <p:spPr>
          <a:xfrm>
            <a:off x="893798" y="2819243"/>
            <a:ext cx="10490012" cy="135258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20000"/>
              </a:lnSpc>
              <a:spcBef>
                <a:spcPts val="0"/>
              </a:spcBef>
              <a:buNone/>
            </a:pPr>
            <a:r>
              <a:rPr lang="pt-BR" sz="3400" b="1" dirty="0" smtClean="0">
                <a:solidFill>
                  <a:schemeClr val="bg1"/>
                </a:solidFill>
              </a:rPr>
              <a:t>PAINEL 4 - TECNOLOGIA NO PROCESSO</a:t>
            </a:r>
            <a:endParaRPr lang="pt-BR" sz="3400" b="1" dirty="0" smtClean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42252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AutoShape 4" descr="Resultado de imagem para BRASIL BANDEIRA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2" name="Retângulo 1"/>
          <p:cNvSpPr/>
          <p:nvPr/>
        </p:nvSpPr>
        <p:spPr>
          <a:xfrm>
            <a:off x="612775" y="1084266"/>
            <a:ext cx="10972805" cy="50327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pt-BR" sz="1200" dirty="0">
                <a:solidFill>
                  <a:schemeClr val="bg1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NUNES, </a:t>
            </a:r>
            <a:r>
              <a:rPr lang="pt-BR" sz="1200" dirty="0" err="1">
                <a:solidFill>
                  <a:schemeClr val="bg1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Dierle</a:t>
            </a:r>
            <a:r>
              <a:rPr lang="pt-BR" sz="1200" dirty="0">
                <a:solidFill>
                  <a:schemeClr val="bg1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; MARQUES, Ana Luiza Pinto Coelho. Inteligência Artificial e Direito Processual: vieses algorítmicos e os riscos de atribuição de função decisória às máquinas. Revista de Processo, São Paulo, n. 285, </a:t>
            </a:r>
            <a:r>
              <a:rPr lang="pt-BR" sz="1200" dirty="0" err="1">
                <a:solidFill>
                  <a:schemeClr val="bg1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nov</a:t>
            </a:r>
            <a:r>
              <a:rPr lang="pt-BR" sz="1200" dirty="0">
                <a:solidFill>
                  <a:schemeClr val="bg1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/2018.</a:t>
            </a: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pt-BR" sz="1200" dirty="0">
                <a:solidFill>
                  <a:schemeClr val="bg1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en-US" sz="1200" dirty="0">
                <a:solidFill>
                  <a:schemeClr val="bg1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FERRARI, Isabela; BECKER, Daniel. </a:t>
            </a:r>
            <a:r>
              <a:rPr lang="pt-BR" sz="1200" dirty="0">
                <a:solidFill>
                  <a:schemeClr val="bg1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WOLKART, Erik Navarro. </a:t>
            </a:r>
            <a:r>
              <a:rPr lang="pt-BR" sz="1200" dirty="0" err="1">
                <a:solidFill>
                  <a:schemeClr val="bg1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Arbitrium</a:t>
            </a:r>
            <a:r>
              <a:rPr lang="pt-BR" sz="1200" dirty="0">
                <a:solidFill>
                  <a:schemeClr val="bg1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1200" dirty="0" err="1">
                <a:solidFill>
                  <a:schemeClr val="bg1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ex</a:t>
            </a:r>
            <a:r>
              <a:rPr lang="pt-BR" sz="1200" dirty="0">
                <a:solidFill>
                  <a:schemeClr val="bg1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1200" dirty="0" err="1">
                <a:solidFill>
                  <a:schemeClr val="bg1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Machina</a:t>
            </a:r>
            <a:r>
              <a:rPr lang="pt-BR" sz="1200" dirty="0">
                <a:solidFill>
                  <a:schemeClr val="bg1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: panorama, riscos e a necessidade de regulação das decisões informadas por algoritmos. Revista de Processo, São Paulo, n. 995, set/2018.</a:t>
            </a: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pt-BR" sz="1200" dirty="0">
                <a:solidFill>
                  <a:schemeClr val="bg1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pt-BR" sz="1200" dirty="0">
                <a:solidFill>
                  <a:schemeClr val="bg1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NUNES, </a:t>
            </a:r>
            <a:r>
              <a:rPr lang="pt-BR" sz="1200" dirty="0" err="1">
                <a:solidFill>
                  <a:schemeClr val="bg1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Dierle</a:t>
            </a:r>
            <a:r>
              <a:rPr lang="pt-BR" sz="1200" dirty="0">
                <a:solidFill>
                  <a:schemeClr val="bg1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; LUD, Natanael; PEDRON, Flávio. Desconfiando da (</a:t>
            </a:r>
            <a:r>
              <a:rPr lang="pt-BR" sz="1200" dirty="0" err="1">
                <a:solidFill>
                  <a:schemeClr val="bg1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im</a:t>
            </a:r>
            <a:r>
              <a:rPr lang="pt-BR" sz="1200" dirty="0">
                <a:solidFill>
                  <a:schemeClr val="bg1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)parcialidade dos sujeitos processuais: um estudo sobre os vieses cognitivos, a mitigação de seus efeitos e o </a:t>
            </a:r>
            <a:r>
              <a:rPr lang="pt-BR" sz="1200" dirty="0" err="1">
                <a:solidFill>
                  <a:schemeClr val="bg1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debiasing</a:t>
            </a:r>
            <a:r>
              <a:rPr lang="pt-BR" sz="1200" dirty="0">
                <a:solidFill>
                  <a:schemeClr val="bg1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. Salvador: </a:t>
            </a:r>
            <a:r>
              <a:rPr lang="pt-BR" sz="1200" dirty="0" err="1">
                <a:solidFill>
                  <a:schemeClr val="bg1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JusPodivm</a:t>
            </a:r>
            <a:r>
              <a:rPr lang="pt-BR" sz="1200" dirty="0">
                <a:solidFill>
                  <a:schemeClr val="bg1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, 2018. (no prelo). </a:t>
            </a: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pt-BR" sz="1200" dirty="0">
                <a:solidFill>
                  <a:schemeClr val="bg1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pt-BR" sz="1200" dirty="0">
                <a:solidFill>
                  <a:schemeClr val="bg1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BECKER, Daniel; FERRARI, Isabela. A prática jurídica em tempos exponenciais. JOTA. Disponível em: [https://jota.info/artigos/a-pratica-juridica-em-tempos-exponenciais-04102017]. Acesso em: 07.06.2018. </a:t>
            </a: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pt-BR" sz="1200" dirty="0">
                <a:solidFill>
                  <a:schemeClr val="bg1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pt-BR" sz="1200" dirty="0">
                <a:solidFill>
                  <a:schemeClr val="bg1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BRYNJOLFSSON, Erik; MCAFEE, Andrew. A segunda era das máquinas: trabalho, progresso e prosperidade em uma época de tecnologias brilhantes. Rio de Janeiro: Alta Books, 2015.</a:t>
            </a: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pt-BR" sz="1200" dirty="0">
                <a:solidFill>
                  <a:schemeClr val="bg1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en-US" sz="1200" dirty="0">
                <a:solidFill>
                  <a:schemeClr val="bg1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DOMINGOS, Pedro. The master algorithm: how the quest for the ultimate machine learning will remake our world. </a:t>
            </a:r>
            <a:r>
              <a:rPr lang="pt-BR" sz="1200" dirty="0">
                <a:solidFill>
                  <a:schemeClr val="bg1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Nova York: Basic Books, 2015.</a:t>
            </a: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pt-BR" sz="1200" dirty="0">
                <a:solidFill>
                  <a:schemeClr val="bg1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pt-BR" sz="1200" dirty="0">
                <a:solidFill>
                  <a:schemeClr val="bg1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FERRARI, Isabela; BECKER, Daniel. Algoritmo e preconceito. JOTA. Disponível em: [https://www.jota.info/opiniao-e-analise/artigos/algoritmo-e-preconceito-12122017]. Acesso em: 15.06.2018.</a:t>
            </a: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pt-BR" sz="1200" dirty="0">
                <a:solidFill>
                  <a:schemeClr val="bg1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pt-BR" sz="1200" dirty="0">
                <a:solidFill>
                  <a:schemeClr val="bg1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NUNES, </a:t>
            </a:r>
            <a:r>
              <a:rPr lang="pt-BR" sz="1200" dirty="0" err="1">
                <a:solidFill>
                  <a:schemeClr val="bg1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Dierle</a:t>
            </a:r>
            <a:r>
              <a:rPr lang="pt-BR" sz="1200" dirty="0">
                <a:solidFill>
                  <a:schemeClr val="bg1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; VIANA, Aurélio. Deslocar função estritamente decisória para máquinas é muito perigoso. </a:t>
            </a:r>
            <a:r>
              <a:rPr lang="pt-BR" sz="1200" dirty="0" err="1">
                <a:solidFill>
                  <a:schemeClr val="bg1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Conjur</a:t>
            </a:r>
            <a:r>
              <a:rPr lang="pt-BR" sz="1200" dirty="0">
                <a:solidFill>
                  <a:schemeClr val="bg1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, 2018. Disponível em: [https://www.conjur.com.br/2018-jan-22/opiniao-deslocar-funcao-decisoria-maquinas-perigoso#sdfootnote9anc]. Acesso em: 14.05.2018.</a:t>
            </a: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en-US" sz="1200" dirty="0">
                <a:solidFill>
                  <a:schemeClr val="bg1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pt-BR" sz="1200" dirty="0">
              <a:solidFill>
                <a:schemeClr val="bg1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pt-BR" sz="1200" dirty="0">
                <a:solidFill>
                  <a:schemeClr val="bg1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RACANICCI, Jamile. Judiciário desenvolve tecnologia de voto assistido por máquinas. Disponível em: [https://www.jota.info/justica/judiciario-desenvolve-tecnologia-de-voto-assistido-por-maquinas-08012018]. Acesso em: 09.05.2018.</a:t>
            </a:r>
            <a:endParaRPr lang="pt-BR" sz="1200" dirty="0">
              <a:solidFill>
                <a:schemeClr val="bg1"/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Retângulo 7"/>
          <p:cNvSpPr/>
          <p:nvPr/>
        </p:nvSpPr>
        <p:spPr>
          <a:xfrm>
            <a:off x="587790" y="398466"/>
            <a:ext cx="4789003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pt-BR" sz="2200" b="1" dirty="0" smtClean="0">
                <a:solidFill>
                  <a:schemeClr val="accent1"/>
                </a:solidFill>
              </a:rPr>
              <a:t>SUGESTÃO DE LEITURA SOBRE O TEMA:</a:t>
            </a:r>
            <a:endParaRPr lang="pt-BR" sz="2200" b="1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890749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AutoShape 4" descr="Resultado de imagem para BRASIL BANDEIRA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pic>
        <p:nvPicPr>
          <p:cNvPr id="3" name="Picture 8" descr="Imagem relacionad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97072" y="5163048"/>
            <a:ext cx="371025" cy="3726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14" descr="Resultado de imagem para logo facebook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22284" y="5202629"/>
            <a:ext cx="378574" cy="3785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tângulo 3"/>
          <p:cNvSpPr/>
          <p:nvPr/>
        </p:nvSpPr>
        <p:spPr>
          <a:xfrm>
            <a:off x="4168097" y="5133945"/>
            <a:ext cx="2183162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pt-BR" sz="2200" b="1" dirty="0" smtClean="0">
                <a:solidFill>
                  <a:schemeClr val="bg1"/>
                </a:solidFill>
              </a:rPr>
              <a:t>@</a:t>
            </a:r>
            <a:r>
              <a:rPr lang="pt-BR" sz="2200" b="1" dirty="0" err="1" smtClean="0">
                <a:solidFill>
                  <a:schemeClr val="bg1"/>
                </a:solidFill>
              </a:rPr>
              <a:t>rosalina.freitas</a:t>
            </a:r>
            <a:endParaRPr lang="pt-BR" sz="2200" b="1" dirty="0">
              <a:solidFill>
                <a:schemeClr val="bg1"/>
              </a:solidFill>
            </a:endParaRPr>
          </a:p>
        </p:txBody>
      </p:sp>
      <p:sp>
        <p:nvSpPr>
          <p:cNvPr id="7" name="Retângulo 6"/>
          <p:cNvSpPr/>
          <p:nvPr/>
        </p:nvSpPr>
        <p:spPr>
          <a:xfrm>
            <a:off x="7100858" y="5163048"/>
            <a:ext cx="2111796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pt-BR" sz="2200" b="1" dirty="0" smtClean="0">
                <a:solidFill>
                  <a:schemeClr val="bg1"/>
                </a:solidFill>
              </a:rPr>
              <a:t>@</a:t>
            </a:r>
            <a:r>
              <a:rPr lang="pt-BR" sz="2200" b="1" dirty="0" err="1" smtClean="0">
                <a:solidFill>
                  <a:schemeClr val="bg1"/>
                </a:solidFill>
              </a:rPr>
              <a:t>rosalinafreitas</a:t>
            </a:r>
            <a:endParaRPr lang="pt-BR" sz="2200" b="1" dirty="0">
              <a:solidFill>
                <a:schemeClr val="bg1"/>
              </a:solidFill>
            </a:endParaRPr>
          </a:p>
        </p:txBody>
      </p:sp>
      <p:pic>
        <p:nvPicPr>
          <p:cNvPr id="8" name="Imagem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09296" y="1704416"/>
            <a:ext cx="2857500" cy="2857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659798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AutoShape 4" descr="Resultado de imagem para BRASIL BANDEIRA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pic>
        <p:nvPicPr>
          <p:cNvPr id="2" name="Imagem 1"/>
          <p:cNvPicPr>
            <a:picLocks noChangeAspect="1"/>
          </p:cNvPicPr>
          <p:nvPr/>
        </p:nvPicPr>
        <p:blipFill rotWithShape="1">
          <a:blip r:embed="rId2"/>
          <a:srcRect l="37031" t="16024" r="29101" b="5396"/>
          <a:stretch/>
        </p:blipFill>
        <p:spPr>
          <a:xfrm>
            <a:off x="728662" y="600076"/>
            <a:ext cx="4129088" cy="5386388"/>
          </a:xfrm>
          <a:prstGeom prst="rect">
            <a:avLst/>
          </a:prstGeom>
        </p:spPr>
      </p:pic>
      <p:sp>
        <p:nvSpPr>
          <p:cNvPr id="8" name="Subtítulo 2"/>
          <p:cNvSpPr txBox="1">
            <a:spLocks/>
          </p:cNvSpPr>
          <p:nvPr/>
        </p:nvSpPr>
        <p:spPr>
          <a:xfrm>
            <a:off x="5272088" y="771442"/>
            <a:ext cx="6086474" cy="26670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20000"/>
              </a:lnSpc>
              <a:spcBef>
                <a:spcPts val="0"/>
              </a:spcBef>
              <a:buNone/>
            </a:pPr>
            <a:r>
              <a:rPr lang="pt-BR" dirty="0" smtClean="0">
                <a:solidFill>
                  <a:schemeClr val="bg1"/>
                </a:solidFill>
              </a:rPr>
              <a:t>“[...] </a:t>
            </a:r>
            <a:r>
              <a:rPr lang="pt-BR" b="1" u="sng" dirty="0">
                <a:solidFill>
                  <a:srgbClr val="FF0000"/>
                </a:solidFill>
              </a:rPr>
              <a:t>VICTOR não se limitará ao seu objetivo inicial</a:t>
            </a:r>
            <a:r>
              <a:rPr lang="pt-BR" dirty="0">
                <a:solidFill>
                  <a:schemeClr val="bg1"/>
                </a:solidFill>
              </a:rPr>
              <a:t>. Como toda tecnologia, seu crescimento pode se tornar exponencial e </a:t>
            </a:r>
            <a:r>
              <a:rPr lang="pt-BR" b="1" u="sng" dirty="0">
                <a:solidFill>
                  <a:srgbClr val="FF0000"/>
                </a:solidFill>
              </a:rPr>
              <a:t>já foram colocadas em discussão diversas ideias para a ampliação de suas habilidades. </a:t>
            </a:r>
          </a:p>
        </p:txBody>
      </p:sp>
      <p:sp>
        <p:nvSpPr>
          <p:cNvPr id="9" name="Seta dobrada para cima 8"/>
          <p:cNvSpPr/>
          <p:nvPr/>
        </p:nvSpPr>
        <p:spPr>
          <a:xfrm>
            <a:off x="4857750" y="4000508"/>
            <a:ext cx="4000500" cy="571500"/>
          </a:xfrm>
          <a:prstGeom prst="bentUpArrow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0" name="Elipse 9"/>
          <p:cNvSpPr/>
          <p:nvPr/>
        </p:nvSpPr>
        <p:spPr>
          <a:xfrm>
            <a:off x="585788" y="3914775"/>
            <a:ext cx="4357689" cy="1085850"/>
          </a:xfrm>
          <a:prstGeom prst="ellipse">
            <a:avLst/>
          </a:prstGeom>
          <a:noFill/>
          <a:ln w="508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5" name="Retângulo 4"/>
          <p:cNvSpPr/>
          <p:nvPr/>
        </p:nvSpPr>
        <p:spPr>
          <a:xfrm>
            <a:off x="4943477" y="4657741"/>
            <a:ext cx="544353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1600" dirty="0" smtClean="0">
                <a:solidFill>
                  <a:schemeClr val="accent1"/>
                </a:solidFill>
                <a:hlinkClick r:id="rId3"/>
              </a:rPr>
              <a:t>Notícia disponível em: </a:t>
            </a:r>
          </a:p>
          <a:p>
            <a:r>
              <a:rPr lang="pt-BR" sz="1600" dirty="0" smtClean="0">
                <a:solidFill>
                  <a:schemeClr val="accent1"/>
                </a:solidFill>
                <a:hlinkClick r:id="rId3"/>
              </a:rPr>
              <a:t>&lt;http</a:t>
            </a:r>
            <a:r>
              <a:rPr lang="pt-BR" sz="1600" dirty="0">
                <a:solidFill>
                  <a:schemeClr val="accent1"/>
                </a:solidFill>
                <a:hlinkClick r:id="rId3"/>
              </a:rPr>
              <a:t>://</a:t>
            </a:r>
            <a:r>
              <a:rPr lang="pt-BR" sz="1600" dirty="0" smtClean="0">
                <a:solidFill>
                  <a:schemeClr val="accent1"/>
                </a:solidFill>
                <a:hlinkClick r:id="rId3"/>
              </a:rPr>
              <a:t>www.stf.jus.br/portal/cms/verNoticiaDetalhe.asp?idConteudo=380038</a:t>
            </a:r>
            <a:r>
              <a:rPr lang="pt-BR" sz="1600" dirty="0" smtClean="0">
                <a:solidFill>
                  <a:schemeClr val="accent1"/>
                </a:solidFill>
              </a:rPr>
              <a:t>&gt;</a:t>
            </a:r>
            <a:endParaRPr lang="pt-BR" sz="1600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251509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AutoShape 4" descr="Resultado de imagem para BRASIL BANDEIRA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 rotWithShape="1">
          <a:blip r:embed="rId2"/>
          <a:srcRect l="30469" t="12898" r="31562" b="11439"/>
          <a:stretch/>
        </p:blipFill>
        <p:spPr>
          <a:xfrm>
            <a:off x="307975" y="871537"/>
            <a:ext cx="4629151" cy="5186363"/>
          </a:xfrm>
          <a:prstGeom prst="rect">
            <a:avLst/>
          </a:prstGeom>
        </p:spPr>
      </p:pic>
      <p:sp>
        <p:nvSpPr>
          <p:cNvPr id="7" name="Subtítulo 2"/>
          <p:cNvSpPr txBox="1">
            <a:spLocks/>
          </p:cNvSpPr>
          <p:nvPr/>
        </p:nvSpPr>
        <p:spPr>
          <a:xfrm>
            <a:off x="5429251" y="1719207"/>
            <a:ext cx="6172199" cy="282421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20000"/>
              </a:lnSpc>
              <a:spcBef>
                <a:spcPts val="0"/>
              </a:spcBef>
              <a:buNone/>
            </a:pPr>
            <a:r>
              <a:rPr lang="pt-BR" b="1" dirty="0" smtClean="0">
                <a:solidFill>
                  <a:schemeClr val="bg1"/>
                </a:solidFill>
              </a:rPr>
              <a:t>“[...] </a:t>
            </a:r>
            <a:r>
              <a:rPr lang="pt-BR" b="1" u="sng" dirty="0" smtClean="0">
                <a:solidFill>
                  <a:srgbClr val="FF0000"/>
                </a:solidFill>
              </a:rPr>
              <a:t>Numa </a:t>
            </a:r>
            <a:r>
              <a:rPr lang="pt-BR" b="1" u="sng" dirty="0">
                <a:solidFill>
                  <a:srgbClr val="FF0000"/>
                </a:solidFill>
              </a:rPr>
              <a:t>etapa posterior</a:t>
            </a:r>
            <a:r>
              <a:rPr lang="pt-BR" b="1" dirty="0">
                <a:solidFill>
                  <a:schemeClr val="bg1"/>
                </a:solidFill>
              </a:rPr>
              <a:t>, valendo-se de técnicas de automação, </a:t>
            </a:r>
            <a:r>
              <a:rPr lang="pt-BR" b="1" u="sng" dirty="0">
                <a:solidFill>
                  <a:srgbClr val="FF0000"/>
                </a:solidFill>
              </a:rPr>
              <a:t>"ELIS" ainda é capaz de inserir as minutas no sistema e até mesmo assinar os despachos, acaso opte o </a:t>
            </a:r>
            <a:r>
              <a:rPr lang="pt-BR" b="1" u="sng" dirty="0" smtClean="0">
                <a:solidFill>
                  <a:srgbClr val="FF0000"/>
                </a:solidFill>
              </a:rPr>
              <a:t>magistrado”</a:t>
            </a:r>
            <a:r>
              <a:rPr lang="pt-BR" b="1" dirty="0" smtClean="0">
                <a:solidFill>
                  <a:schemeClr val="bg1"/>
                </a:solidFill>
              </a:rPr>
              <a:t>.</a:t>
            </a:r>
            <a:endParaRPr lang="pt-BR" b="1" dirty="0">
              <a:solidFill>
                <a:schemeClr val="bg1"/>
              </a:solidFill>
            </a:endParaRPr>
          </a:p>
        </p:txBody>
      </p:sp>
      <p:sp>
        <p:nvSpPr>
          <p:cNvPr id="5" name="Elipse 4"/>
          <p:cNvSpPr/>
          <p:nvPr/>
        </p:nvSpPr>
        <p:spPr>
          <a:xfrm>
            <a:off x="1843088" y="4543424"/>
            <a:ext cx="2957512" cy="771526"/>
          </a:xfrm>
          <a:prstGeom prst="ellipse">
            <a:avLst/>
          </a:prstGeom>
          <a:noFill/>
          <a:ln w="508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0" name="Seta dobrada para cima 9"/>
          <p:cNvSpPr/>
          <p:nvPr/>
        </p:nvSpPr>
        <p:spPr>
          <a:xfrm>
            <a:off x="4814888" y="4414837"/>
            <a:ext cx="4000500" cy="571500"/>
          </a:xfrm>
          <a:prstGeom prst="bentUpArrow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8" name="Retângulo 7"/>
          <p:cNvSpPr/>
          <p:nvPr/>
        </p:nvSpPr>
        <p:spPr>
          <a:xfrm>
            <a:off x="4937126" y="5091923"/>
            <a:ext cx="487203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1600" dirty="0" smtClean="0">
                <a:solidFill>
                  <a:schemeClr val="accent1"/>
                </a:solidFill>
                <a:hlinkClick r:id="rId3"/>
              </a:rPr>
              <a:t>Notícia disponível em: </a:t>
            </a:r>
          </a:p>
          <a:p>
            <a:r>
              <a:rPr lang="pt-BR" sz="1600" dirty="0" smtClean="0">
                <a:hlinkClick r:id="rId4"/>
              </a:rPr>
              <a:t>&lt;https</a:t>
            </a:r>
            <a:r>
              <a:rPr lang="pt-BR" sz="1600" dirty="0">
                <a:hlinkClick r:id="rId4"/>
              </a:rPr>
              <a:t>://www.tjpe.jus.br/noticias/-/</a:t>
            </a:r>
            <a:r>
              <a:rPr lang="pt-BR" sz="1600" dirty="0" smtClean="0">
                <a:hlinkClick r:id="rId4"/>
              </a:rPr>
              <a:t>asset_publisher/ubhL04hQXv5n/content/id/2079372</a:t>
            </a:r>
            <a:r>
              <a:rPr lang="pt-BR" sz="1600" dirty="0" smtClean="0">
                <a:solidFill>
                  <a:schemeClr val="accent1"/>
                </a:solidFill>
              </a:rPr>
              <a:t>&gt;</a:t>
            </a:r>
            <a:endParaRPr lang="pt-BR" sz="1600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399228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AutoShape 4" descr="Resultado de imagem para BRASIL BANDEIRA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4" name="Subtítulo 2"/>
          <p:cNvSpPr txBox="1">
            <a:spLocks/>
          </p:cNvSpPr>
          <p:nvPr/>
        </p:nvSpPr>
        <p:spPr>
          <a:xfrm>
            <a:off x="807196" y="2969904"/>
            <a:ext cx="10594230" cy="162898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pt-BR" b="1" dirty="0" smtClean="0">
                <a:solidFill>
                  <a:schemeClr val="bg1"/>
                </a:solidFill>
              </a:rPr>
              <a:t>AO MESMO TEMPO EM QUE </a:t>
            </a:r>
            <a:r>
              <a:rPr lang="pt-BR" b="1" dirty="0" smtClean="0">
                <a:solidFill>
                  <a:schemeClr val="bg1"/>
                </a:solidFill>
              </a:rPr>
              <a:t>TRAZ </a:t>
            </a:r>
            <a:r>
              <a:rPr lang="pt-BR" b="1" dirty="0" smtClean="0">
                <a:solidFill>
                  <a:schemeClr val="bg1"/>
                </a:solidFill>
              </a:rPr>
              <a:t>BENEFÍCIOS, O USO </a:t>
            </a:r>
            <a:r>
              <a:rPr lang="pt-BR" b="1" dirty="0" smtClean="0">
                <a:solidFill>
                  <a:schemeClr val="bg1"/>
                </a:solidFill>
              </a:rPr>
              <a:t>DESSES ALGORITMOS PARA </a:t>
            </a:r>
            <a:r>
              <a:rPr lang="pt-BR" b="1" dirty="0" smtClean="0">
                <a:solidFill>
                  <a:schemeClr val="accent1"/>
                </a:solidFill>
              </a:rPr>
              <a:t>SUBSTITUIR</a:t>
            </a:r>
            <a:r>
              <a:rPr lang="pt-BR" b="1" dirty="0" smtClean="0">
                <a:solidFill>
                  <a:schemeClr val="bg1"/>
                </a:solidFill>
              </a:rPr>
              <a:t> OU </a:t>
            </a:r>
            <a:r>
              <a:rPr lang="pt-BR" b="1" dirty="0" smtClean="0">
                <a:solidFill>
                  <a:schemeClr val="accent1"/>
                </a:solidFill>
              </a:rPr>
              <a:t>MESMO AUXILIAR NA TOMADA DE DECISÃO JUDICIAL</a:t>
            </a:r>
            <a:r>
              <a:rPr lang="pt-BR" b="1" dirty="0" smtClean="0">
                <a:solidFill>
                  <a:schemeClr val="bg1"/>
                </a:solidFill>
              </a:rPr>
              <a:t>, APRESENTA </a:t>
            </a:r>
            <a:r>
              <a:rPr lang="pt-BR" b="1" u="sng" dirty="0" smtClean="0">
                <a:solidFill>
                  <a:srgbClr val="FF0000"/>
                </a:solidFill>
              </a:rPr>
              <a:t>RISCOS</a:t>
            </a:r>
            <a:r>
              <a:rPr lang="pt-BR" b="1" dirty="0" smtClean="0">
                <a:solidFill>
                  <a:schemeClr val="bg1"/>
                </a:solidFill>
              </a:rPr>
              <a:t> NÃO EVIDENTES.</a:t>
            </a:r>
            <a:endParaRPr lang="pt-BR" b="1" dirty="0" smtClean="0">
              <a:solidFill>
                <a:srgbClr val="FF0000"/>
              </a:solidFill>
            </a:endParaRPr>
          </a:p>
        </p:txBody>
      </p:sp>
      <p:grpSp>
        <p:nvGrpSpPr>
          <p:cNvPr id="3" name="Grupo 2"/>
          <p:cNvGrpSpPr/>
          <p:nvPr/>
        </p:nvGrpSpPr>
        <p:grpSpPr>
          <a:xfrm>
            <a:off x="2115385" y="4972982"/>
            <a:ext cx="2371725" cy="1471613"/>
            <a:chOff x="2115385" y="3924116"/>
            <a:chExt cx="2371725" cy="1471613"/>
          </a:xfrm>
        </p:grpSpPr>
        <p:sp>
          <p:nvSpPr>
            <p:cNvPr id="15" name="CaixaDeTexto 14"/>
            <p:cNvSpPr txBox="1"/>
            <p:nvPr/>
          </p:nvSpPr>
          <p:spPr>
            <a:xfrm>
              <a:off x="2115385" y="4192757"/>
              <a:ext cx="2371725" cy="95410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t-BR" sz="2800" b="1" dirty="0" smtClean="0">
                  <a:solidFill>
                    <a:schemeClr val="bg1"/>
                  </a:solidFill>
                </a:rPr>
                <a:t>DATA SETS VICIADOS</a:t>
              </a:r>
              <a:endParaRPr lang="pt-BR" sz="2800" b="1" dirty="0">
                <a:solidFill>
                  <a:schemeClr val="bg1"/>
                </a:solidFill>
              </a:endParaRPr>
            </a:p>
          </p:txBody>
        </p:sp>
        <p:sp>
          <p:nvSpPr>
            <p:cNvPr id="16" name="Elipse 15"/>
            <p:cNvSpPr/>
            <p:nvPr/>
          </p:nvSpPr>
          <p:spPr>
            <a:xfrm>
              <a:off x="2115385" y="3924116"/>
              <a:ext cx="2371725" cy="1471613"/>
            </a:xfrm>
            <a:prstGeom prst="ellipse">
              <a:avLst/>
            </a:prstGeom>
            <a:noFill/>
            <a:ln w="254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>
                <a:solidFill>
                  <a:srgbClr val="FF0000"/>
                </a:solidFill>
              </a:endParaRPr>
            </a:p>
          </p:txBody>
        </p:sp>
      </p:grpSp>
      <p:grpSp>
        <p:nvGrpSpPr>
          <p:cNvPr id="7" name="Grupo 6"/>
          <p:cNvGrpSpPr/>
          <p:nvPr/>
        </p:nvGrpSpPr>
        <p:grpSpPr>
          <a:xfrm>
            <a:off x="7159156" y="4959535"/>
            <a:ext cx="2371725" cy="1471613"/>
            <a:chOff x="7159156" y="3910669"/>
            <a:chExt cx="2371725" cy="1471613"/>
          </a:xfrm>
        </p:grpSpPr>
        <p:sp>
          <p:nvSpPr>
            <p:cNvPr id="17" name="CaixaDeTexto 16"/>
            <p:cNvSpPr txBox="1"/>
            <p:nvPr/>
          </p:nvSpPr>
          <p:spPr>
            <a:xfrm>
              <a:off x="7159156" y="4350766"/>
              <a:ext cx="2371725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t-BR" sz="2800" b="1" dirty="0" smtClean="0">
                  <a:solidFill>
                    <a:schemeClr val="bg1"/>
                  </a:solidFill>
                </a:rPr>
                <a:t>OPACIDADE</a:t>
              </a:r>
              <a:endParaRPr lang="pt-BR" sz="2800" b="1" dirty="0">
                <a:solidFill>
                  <a:schemeClr val="bg1"/>
                </a:solidFill>
              </a:endParaRPr>
            </a:p>
          </p:txBody>
        </p:sp>
        <p:sp>
          <p:nvSpPr>
            <p:cNvPr id="18" name="Elipse 17"/>
            <p:cNvSpPr/>
            <p:nvPr/>
          </p:nvSpPr>
          <p:spPr>
            <a:xfrm>
              <a:off x="7159156" y="3910669"/>
              <a:ext cx="2371725" cy="1471613"/>
            </a:xfrm>
            <a:prstGeom prst="ellipse">
              <a:avLst/>
            </a:prstGeom>
            <a:noFill/>
            <a:ln w="254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>
                <a:solidFill>
                  <a:srgbClr val="FF0000"/>
                </a:solidFill>
              </a:endParaRPr>
            </a:p>
          </p:txBody>
        </p:sp>
      </p:grpSp>
      <p:sp>
        <p:nvSpPr>
          <p:cNvPr id="10" name="Retângulo 9"/>
          <p:cNvSpPr/>
          <p:nvPr/>
        </p:nvSpPr>
        <p:spPr>
          <a:xfrm>
            <a:off x="315259" y="1640337"/>
            <a:ext cx="11260978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2800" b="1" dirty="0">
                <a:solidFill>
                  <a:srgbClr val="00B0F0"/>
                </a:solidFill>
              </a:rPr>
              <a:t>Reflexão acerca de possíveis consequências </a:t>
            </a:r>
            <a:r>
              <a:rPr lang="pt-BR" sz="2800" b="1" dirty="0" smtClean="0">
                <a:solidFill>
                  <a:srgbClr val="00B0F0"/>
                </a:solidFill>
              </a:rPr>
              <a:t>deletérias do </a:t>
            </a:r>
            <a:r>
              <a:rPr lang="pt-BR" sz="2800" b="1" dirty="0">
                <a:solidFill>
                  <a:srgbClr val="00B0F0"/>
                </a:solidFill>
              </a:rPr>
              <a:t>emprego de algoritmos </a:t>
            </a:r>
            <a:r>
              <a:rPr lang="pt-BR" sz="2800" b="1" dirty="0" smtClean="0">
                <a:solidFill>
                  <a:srgbClr val="00B0F0"/>
                </a:solidFill>
              </a:rPr>
              <a:t>baseados </a:t>
            </a:r>
            <a:r>
              <a:rPr lang="pt-BR" sz="2800" b="1" dirty="0">
                <a:solidFill>
                  <a:srgbClr val="00B0F0"/>
                </a:solidFill>
              </a:rPr>
              <a:t>em técnicas de </a:t>
            </a:r>
            <a:r>
              <a:rPr lang="pt-BR" sz="2800" b="1" i="1" dirty="0" err="1">
                <a:solidFill>
                  <a:srgbClr val="00B0F0"/>
                </a:solidFill>
              </a:rPr>
              <a:t>machine</a:t>
            </a:r>
            <a:r>
              <a:rPr lang="pt-BR" sz="2800" b="1" i="1" dirty="0">
                <a:solidFill>
                  <a:srgbClr val="00B0F0"/>
                </a:solidFill>
              </a:rPr>
              <a:t> </a:t>
            </a:r>
            <a:r>
              <a:rPr lang="pt-BR" sz="2800" b="1" i="1" dirty="0" err="1">
                <a:solidFill>
                  <a:srgbClr val="00B0F0"/>
                </a:solidFill>
              </a:rPr>
              <a:t>learning</a:t>
            </a:r>
            <a:r>
              <a:rPr lang="pt-BR" sz="2800" b="1" i="1" dirty="0">
                <a:solidFill>
                  <a:srgbClr val="00B0F0"/>
                </a:solidFill>
              </a:rPr>
              <a:t>.</a:t>
            </a:r>
            <a:endParaRPr lang="pt-BR" sz="2800" dirty="0">
              <a:solidFill>
                <a:srgbClr val="00B0F0"/>
              </a:solidFill>
            </a:endParaRPr>
          </a:p>
        </p:txBody>
      </p:sp>
      <p:sp>
        <p:nvSpPr>
          <p:cNvPr id="11" name="Subtítulo 2"/>
          <p:cNvSpPr txBox="1">
            <a:spLocks/>
          </p:cNvSpPr>
          <p:nvPr/>
        </p:nvSpPr>
        <p:spPr>
          <a:xfrm>
            <a:off x="1864911" y="604425"/>
            <a:ext cx="7887131" cy="74422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20000"/>
              </a:lnSpc>
              <a:spcBef>
                <a:spcPts val="0"/>
              </a:spcBef>
              <a:buNone/>
            </a:pPr>
            <a:r>
              <a:rPr lang="pt-BR" sz="3400" b="1" dirty="0" smtClean="0">
                <a:solidFill>
                  <a:srgbClr val="FF0000"/>
                </a:solidFill>
              </a:rPr>
              <a:t>TOMADA </a:t>
            </a:r>
            <a:r>
              <a:rPr lang="pt-BR" sz="3400" b="1" dirty="0">
                <a:solidFill>
                  <a:srgbClr val="FF0000"/>
                </a:solidFill>
              </a:rPr>
              <a:t>DE DECISÕES POR </a:t>
            </a:r>
            <a:r>
              <a:rPr lang="pt-BR" sz="3400" b="1" dirty="0" smtClean="0">
                <a:solidFill>
                  <a:srgbClr val="FF0000"/>
                </a:solidFill>
              </a:rPr>
              <a:t>MÁQUINAS?</a:t>
            </a:r>
            <a:endParaRPr lang="pt-BR" sz="34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055002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AutoShape 4" descr="Resultado de imagem para BRASIL BANDEIRA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2" name="Retângulo 1"/>
          <p:cNvSpPr/>
          <p:nvPr/>
        </p:nvSpPr>
        <p:spPr>
          <a:xfrm>
            <a:off x="434787" y="2001183"/>
            <a:ext cx="11031071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800" b="1" dirty="0" smtClean="0">
                <a:solidFill>
                  <a:schemeClr val="bg1"/>
                </a:solidFill>
              </a:rPr>
              <a:t>“UM ALGORITMO É TÃO BOM QUANTO OS DADOS QUE O ALIMENTAM”.</a:t>
            </a:r>
            <a:r>
              <a:rPr lang="pt-BR" dirty="0" smtClean="0">
                <a:solidFill>
                  <a:schemeClr val="bg1"/>
                </a:solidFill>
                <a:latin typeface="606E3283Verdana"/>
              </a:rPr>
              <a:t> </a:t>
            </a:r>
          </a:p>
        </p:txBody>
      </p:sp>
      <p:sp>
        <p:nvSpPr>
          <p:cNvPr id="3" name="Retângulo 2"/>
          <p:cNvSpPr/>
          <p:nvPr/>
        </p:nvSpPr>
        <p:spPr>
          <a:xfrm>
            <a:off x="1492622" y="3412456"/>
            <a:ext cx="891540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2700" b="1" dirty="0" smtClean="0">
                <a:solidFill>
                  <a:srgbClr val="FF0000"/>
                </a:solidFill>
              </a:rPr>
              <a:t>*</a:t>
            </a:r>
            <a:r>
              <a:rPr lang="pt-BR" sz="2700" b="1" dirty="0" smtClean="0">
                <a:solidFill>
                  <a:schemeClr val="bg1"/>
                </a:solidFill>
              </a:rPr>
              <a:t>Como os dados treinam o algoritmo, eventuais problemas relativos aos dados serão incorporados em sua operação. </a:t>
            </a:r>
          </a:p>
          <a:p>
            <a:pPr algn="ctr"/>
            <a:endParaRPr lang="pt-BR" sz="2700" b="1" dirty="0" smtClean="0">
              <a:solidFill>
                <a:schemeClr val="bg1"/>
              </a:solidFill>
            </a:endParaRPr>
          </a:p>
          <a:p>
            <a:pPr algn="ctr"/>
            <a:r>
              <a:rPr lang="pt-BR" sz="2700" b="1" dirty="0" smtClean="0">
                <a:solidFill>
                  <a:srgbClr val="FF0000"/>
                </a:solidFill>
              </a:rPr>
              <a:t>*</a:t>
            </a:r>
            <a:r>
              <a:rPr lang="pt-BR" sz="2700" b="1" dirty="0" smtClean="0">
                <a:solidFill>
                  <a:schemeClr val="bg1"/>
                </a:solidFill>
              </a:rPr>
              <a:t>Bases de dados incompletas podem gerar, também, algoritmos excludentes.</a:t>
            </a:r>
            <a:endParaRPr lang="pt-BR" sz="2700" b="1" dirty="0">
              <a:solidFill>
                <a:schemeClr val="bg1"/>
              </a:solidFill>
            </a:endParaRPr>
          </a:p>
        </p:txBody>
      </p:sp>
      <p:grpSp>
        <p:nvGrpSpPr>
          <p:cNvPr id="8" name="Grupo 7"/>
          <p:cNvGrpSpPr/>
          <p:nvPr/>
        </p:nvGrpSpPr>
        <p:grpSpPr>
          <a:xfrm>
            <a:off x="612775" y="368813"/>
            <a:ext cx="2371725" cy="1471613"/>
            <a:chOff x="612775" y="368813"/>
            <a:chExt cx="2371725" cy="1471613"/>
          </a:xfrm>
        </p:grpSpPr>
        <p:sp>
          <p:nvSpPr>
            <p:cNvPr id="11" name="CaixaDeTexto 10"/>
            <p:cNvSpPr txBox="1"/>
            <p:nvPr/>
          </p:nvSpPr>
          <p:spPr>
            <a:xfrm>
              <a:off x="612775" y="602876"/>
              <a:ext cx="2371725" cy="95410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t-BR" sz="2800" b="1" dirty="0" smtClean="0">
                  <a:solidFill>
                    <a:schemeClr val="bg1"/>
                  </a:solidFill>
                </a:rPr>
                <a:t>DATA SETS VICIADOS</a:t>
              </a:r>
              <a:endParaRPr lang="pt-BR" sz="2800" b="1" dirty="0">
                <a:solidFill>
                  <a:schemeClr val="bg1"/>
                </a:solidFill>
              </a:endParaRPr>
            </a:p>
          </p:txBody>
        </p:sp>
        <p:sp>
          <p:nvSpPr>
            <p:cNvPr id="12" name="Elipse 11"/>
            <p:cNvSpPr/>
            <p:nvPr/>
          </p:nvSpPr>
          <p:spPr>
            <a:xfrm>
              <a:off x="612775" y="368813"/>
              <a:ext cx="2371725" cy="1471613"/>
            </a:xfrm>
            <a:prstGeom prst="ellipse">
              <a:avLst/>
            </a:prstGeom>
            <a:noFill/>
            <a:ln w="254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>
                <a:solidFill>
                  <a:srgbClr val="FF0000"/>
                </a:solidFill>
              </a:endParaRPr>
            </a:p>
          </p:txBody>
        </p:sp>
      </p:grpSp>
      <p:sp>
        <p:nvSpPr>
          <p:cNvPr id="7" name="Retângulo 6"/>
          <p:cNvSpPr/>
          <p:nvPr/>
        </p:nvSpPr>
        <p:spPr>
          <a:xfrm>
            <a:off x="766482" y="2484786"/>
            <a:ext cx="10367683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1600" dirty="0">
                <a:solidFill>
                  <a:schemeClr val="bg1"/>
                </a:solidFill>
              </a:rPr>
              <a:t>BAROCAS, </a:t>
            </a:r>
            <a:r>
              <a:rPr lang="pt-BR" sz="1600" dirty="0" err="1">
                <a:solidFill>
                  <a:schemeClr val="bg1"/>
                </a:solidFill>
              </a:rPr>
              <a:t>Solon</a:t>
            </a:r>
            <a:r>
              <a:rPr lang="pt-BR" sz="1600" dirty="0">
                <a:solidFill>
                  <a:schemeClr val="bg1"/>
                </a:solidFill>
              </a:rPr>
              <a:t>; SELBST, Andrew D. Big </a:t>
            </a:r>
            <a:r>
              <a:rPr lang="pt-BR" sz="1600" dirty="0" err="1">
                <a:solidFill>
                  <a:schemeClr val="bg1"/>
                </a:solidFill>
              </a:rPr>
              <a:t>Data's</a:t>
            </a:r>
            <a:r>
              <a:rPr lang="pt-BR" sz="1600" dirty="0">
                <a:solidFill>
                  <a:schemeClr val="bg1"/>
                </a:solidFill>
              </a:rPr>
              <a:t> Disparate </a:t>
            </a:r>
            <a:r>
              <a:rPr lang="pt-BR" sz="1600" dirty="0" err="1">
                <a:solidFill>
                  <a:schemeClr val="bg1"/>
                </a:solidFill>
              </a:rPr>
              <a:t>Impact</a:t>
            </a:r>
            <a:r>
              <a:rPr lang="pt-BR" sz="1600" dirty="0">
                <a:solidFill>
                  <a:schemeClr val="bg1"/>
                </a:solidFill>
              </a:rPr>
              <a:t>, No. 104 </a:t>
            </a:r>
            <a:r>
              <a:rPr lang="pt-BR" sz="1600" dirty="0" err="1" smtClean="0">
                <a:solidFill>
                  <a:schemeClr val="bg1"/>
                </a:solidFill>
              </a:rPr>
              <a:t>California</a:t>
            </a:r>
            <a:r>
              <a:rPr lang="pt-BR" sz="1600" dirty="0" smtClean="0">
                <a:solidFill>
                  <a:schemeClr val="bg1"/>
                </a:solidFill>
              </a:rPr>
              <a:t> Law </a:t>
            </a:r>
            <a:r>
              <a:rPr lang="pt-BR" sz="1600" dirty="0" err="1">
                <a:solidFill>
                  <a:schemeClr val="bg1"/>
                </a:solidFill>
              </a:rPr>
              <a:t>Review</a:t>
            </a:r>
            <a:r>
              <a:rPr lang="pt-BR" sz="1600" dirty="0">
                <a:solidFill>
                  <a:schemeClr val="bg1"/>
                </a:solidFill>
              </a:rPr>
              <a:t>, 671 (2016</a:t>
            </a:r>
            <a:r>
              <a:rPr lang="pt-BR" sz="1600" dirty="0" smtClean="0">
                <a:solidFill>
                  <a:schemeClr val="bg1"/>
                </a:solidFill>
              </a:rPr>
              <a:t>).</a:t>
            </a:r>
            <a:endParaRPr lang="pt-BR" sz="1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951577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AutoShape 4" descr="Resultado de imagem para BRASIL BANDEIRA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5" name="Retângulo 4"/>
          <p:cNvSpPr/>
          <p:nvPr/>
        </p:nvSpPr>
        <p:spPr>
          <a:xfrm>
            <a:off x="1931893" y="5506237"/>
            <a:ext cx="764241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1600" dirty="0">
                <a:solidFill>
                  <a:schemeClr val="bg1"/>
                </a:solidFill>
              </a:rPr>
              <a:t>BUOLAMWINI, </a:t>
            </a:r>
            <a:r>
              <a:rPr lang="pt-BR" sz="1600" dirty="0" err="1">
                <a:solidFill>
                  <a:schemeClr val="bg1"/>
                </a:solidFill>
              </a:rPr>
              <a:t>Joy</a:t>
            </a:r>
            <a:r>
              <a:rPr lang="pt-BR" sz="1600" dirty="0">
                <a:solidFill>
                  <a:schemeClr val="bg1"/>
                </a:solidFill>
              </a:rPr>
              <a:t>. </a:t>
            </a:r>
            <a:r>
              <a:rPr lang="pt-BR" sz="1600" dirty="0" err="1">
                <a:solidFill>
                  <a:schemeClr val="bg1"/>
                </a:solidFill>
              </a:rPr>
              <a:t>How</a:t>
            </a:r>
            <a:r>
              <a:rPr lang="pt-BR" sz="1600" dirty="0">
                <a:solidFill>
                  <a:schemeClr val="bg1"/>
                </a:solidFill>
              </a:rPr>
              <a:t> </a:t>
            </a:r>
            <a:r>
              <a:rPr lang="pt-BR" sz="1600" dirty="0" err="1">
                <a:solidFill>
                  <a:schemeClr val="bg1"/>
                </a:solidFill>
              </a:rPr>
              <a:t>I’m</a:t>
            </a:r>
            <a:r>
              <a:rPr lang="pt-BR" sz="1600" dirty="0">
                <a:solidFill>
                  <a:schemeClr val="bg1"/>
                </a:solidFill>
              </a:rPr>
              <a:t> </a:t>
            </a:r>
            <a:r>
              <a:rPr lang="pt-BR" sz="1600" dirty="0" err="1">
                <a:solidFill>
                  <a:schemeClr val="bg1"/>
                </a:solidFill>
              </a:rPr>
              <a:t>fighting</a:t>
            </a:r>
            <a:r>
              <a:rPr lang="pt-BR" sz="1600" dirty="0">
                <a:solidFill>
                  <a:schemeClr val="bg1"/>
                </a:solidFill>
              </a:rPr>
              <a:t> bias in </a:t>
            </a:r>
            <a:r>
              <a:rPr lang="pt-BR" sz="1600" dirty="0" err="1">
                <a:solidFill>
                  <a:schemeClr val="bg1"/>
                </a:solidFill>
              </a:rPr>
              <a:t>algorithms</a:t>
            </a:r>
            <a:r>
              <a:rPr lang="pt-BR" sz="1600" dirty="0">
                <a:solidFill>
                  <a:schemeClr val="bg1"/>
                </a:solidFill>
              </a:rPr>
              <a:t>. TED </a:t>
            </a:r>
            <a:r>
              <a:rPr lang="pt-BR" sz="1600" dirty="0" err="1">
                <a:solidFill>
                  <a:schemeClr val="bg1"/>
                </a:solidFill>
              </a:rPr>
              <a:t>Talks</a:t>
            </a:r>
            <a:r>
              <a:rPr lang="pt-BR" sz="1600" dirty="0">
                <a:solidFill>
                  <a:schemeClr val="bg1"/>
                </a:solidFill>
              </a:rPr>
              <a:t>. Disponível </a:t>
            </a:r>
            <a:r>
              <a:rPr lang="pt-BR" sz="1600" dirty="0" smtClean="0">
                <a:solidFill>
                  <a:schemeClr val="bg1"/>
                </a:solidFill>
              </a:rPr>
              <a:t>em: </a:t>
            </a:r>
            <a:r>
              <a:rPr lang="pt-BR" sz="1600" dirty="0" smtClean="0">
                <a:solidFill>
                  <a:schemeClr val="bg1"/>
                </a:solidFill>
                <a:hlinkClick r:id="rId2"/>
              </a:rPr>
              <a:t>https</a:t>
            </a:r>
            <a:r>
              <a:rPr lang="pt-BR" sz="1600" dirty="0">
                <a:solidFill>
                  <a:schemeClr val="bg1"/>
                </a:solidFill>
                <a:hlinkClick r:id="rId2"/>
              </a:rPr>
              <a:t>://www.ted.com/talks/joy_buolamwini_how_i_m_fighting_bias_in_algorithms/transcript?goback=.gde_52781_member_5823045299043598338&amp;language=pt</a:t>
            </a:r>
            <a:endParaRPr lang="pt-BR" sz="1600" dirty="0">
              <a:solidFill>
                <a:schemeClr val="bg1"/>
              </a:solidFill>
            </a:endParaRPr>
          </a:p>
        </p:txBody>
      </p:sp>
      <p:pic>
        <p:nvPicPr>
          <p:cNvPr id="1026" name="Picture 2" descr="Resultado de imagem para ALGORITMOS PRECONCEITO JOY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98281" y="954741"/>
            <a:ext cx="8709635" cy="43019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CaixaDeTexto 6"/>
          <p:cNvSpPr txBox="1"/>
          <p:nvPr/>
        </p:nvSpPr>
        <p:spPr>
          <a:xfrm rot="19914175">
            <a:off x="451006" y="902843"/>
            <a:ext cx="310757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400" b="1" dirty="0" smtClean="0">
                <a:solidFill>
                  <a:schemeClr val="bg1"/>
                </a:solidFill>
              </a:rPr>
              <a:t>Caso da </a:t>
            </a:r>
            <a:r>
              <a:rPr lang="pt-BR" sz="2400" b="1" dirty="0">
                <a:solidFill>
                  <a:schemeClr val="bg1"/>
                </a:solidFill>
              </a:rPr>
              <a:t>estudante do MIT </a:t>
            </a:r>
            <a:r>
              <a:rPr lang="pt-BR" sz="2400" b="1" dirty="0" err="1">
                <a:solidFill>
                  <a:schemeClr val="bg1"/>
                </a:solidFill>
              </a:rPr>
              <a:t>Midia</a:t>
            </a:r>
            <a:r>
              <a:rPr lang="pt-BR" sz="2400" b="1" dirty="0">
                <a:solidFill>
                  <a:schemeClr val="bg1"/>
                </a:solidFill>
              </a:rPr>
              <a:t> </a:t>
            </a:r>
            <a:r>
              <a:rPr lang="pt-BR" sz="2400" b="1" dirty="0" err="1">
                <a:solidFill>
                  <a:schemeClr val="bg1"/>
                </a:solidFill>
              </a:rPr>
              <a:t>Lab</a:t>
            </a:r>
            <a:r>
              <a:rPr lang="pt-BR" sz="2400" b="1" dirty="0">
                <a:solidFill>
                  <a:schemeClr val="bg1"/>
                </a:solidFill>
              </a:rPr>
              <a:t>, </a:t>
            </a:r>
            <a:r>
              <a:rPr lang="pt-BR" sz="2400" b="1" dirty="0" smtClean="0">
                <a:solidFill>
                  <a:srgbClr val="FF0000"/>
                </a:solidFill>
              </a:rPr>
              <a:t>JOY BUOLAMWINI</a:t>
            </a:r>
            <a:endParaRPr lang="pt-BR" sz="24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65309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AutoShape 4" descr="Resultado de imagem para BRASIL BANDEIRA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7" name="CaixaDeTexto 6"/>
          <p:cNvSpPr txBox="1"/>
          <p:nvPr/>
        </p:nvSpPr>
        <p:spPr>
          <a:xfrm>
            <a:off x="532092" y="583218"/>
            <a:ext cx="237172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800" b="1" dirty="0" smtClean="0">
                <a:solidFill>
                  <a:schemeClr val="bg1"/>
                </a:solidFill>
              </a:rPr>
              <a:t>OPACIDADE</a:t>
            </a:r>
            <a:endParaRPr lang="pt-BR" sz="2800" b="1" dirty="0">
              <a:solidFill>
                <a:schemeClr val="bg1"/>
              </a:solidFill>
            </a:endParaRPr>
          </a:p>
        </p:txBody>
      </p:sp>
      <p:sp>
        <p:nvSpPr>
          <p:cNvPr id="8" name="Elipse 7"/>
          <p:cNvSpPr/>
          <p:nvPr/>
        </p:nvSpPr>
        <p:spPr>
          <a:xfrm>
            <a:off x="532092" y="143121"/>
            <a:ext cx="2371725" cy="1471613"/>
          </a:xfrm>
          <a:prstGeom prst="ellipse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rgbClr val="FF0000"/>
              </a:solidFill>
            </a:endParaRPr>
          </a:p>
        </p:txBody>
      </p:sp>
      <p:sp>
        <p:nvSpPr>
          <p:cNvPr id="4" name="Retângulo 3"/>
          <p:cNvSpPr/>
          <p:nvPr/>
        </p:nvSpPr>
        <p:spPr>
          <a:xfrm>
            <a:off x="532092" y="1723850"/>
            <a:ext cx="10992037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2800" b="1" dirty="0" smtClean="0">
                <a:solidFill>
                  <a:srgbClr val="FF0000"/>
                </a:solidFill>
              </a:rPr>
              <a:t>*</a:t>
            </a:r>
            <a:r>
              <a:rPr lang="pt-BR" sz="2800" b="1" dirty="0" smtClean="0">
                <a:solidFill>
                  <a:schemeClr val="bg1"/>
                </a:solidFill>
              </a:rPr>
              <a:t>Pode-se dizer que há uma </a:t>
            </a:r>
            <a:r>
              <a:rPr lang="pt-BR" sz="2800" b="1" dirty="0">
                <a:solidFill>
                  <a:schemeClr val="bg1"/>
                </a:solidFill>
              </a:rPr>
              <a:t>lacuna entre </a:t>
            </a:r>
            <a:r>
              <a:rPr lang="pt-BR" sz="2800" b="1" dirty="0" smtClean="0">
                <a:solidFill>
                  <a:schemeClr val="bg1"/>
                </a:solidFill>
              </a:rPr>
              <a:t>a atividade </a:t>
            </a:r>
            <a:r>
              <a:rPr lang="pt-BR" sz="2800" b="1" dirty="0">
                <a:solidFill>
                  <a:schemeClr val="bg1"/>
                </a:solidFill>
              </a:rPr>
              <a:t>do programador e o comportamento </a:t>
            </a:r>
            <a:r>
              <a:rPr lang="pt-BR" sz="2800" b="1" dirty="0" smtClean="0">
                <a:solidFill>
                  <a:schemeClr val="bg1"/>
                </a:solidFill>
              </a:rPr>
              <a:t>de algoritmos </a:t>
            </a:r>
            <a:r>
              <a:rPr lang="pt-BR" sz="2800" b="1" dirty="0">
                <a:solidFill>
                  <a:schemeClr val="bg1"/>
                </a:solidFill>
              </a:rPr>
              <a:t>que empregam </a:t>
            </a:r>
            <a:r>
              <a:rPr lang="pt-BR" sz="2800" b="1" i="1" dirty="0" err="1">
                <a:solidFill>
                  <a:schemeClr val="bg1"/>
                </a:solidFill>
              </a:rPr>
              <a:t>machine</a:t>
            </a:r>
            <a:r>
              <a:rPr lang="pt-BR" sz="2800" b="1" i="1" dirty="0">
                <a:solidFill>
                  <a:schemeClr val="bg1"/>
                </a:solidFill>
              </a:rPr>
              <a:t> </a:t>
            </a:r>
            <a:r>
              <a:rPr lang="pt-BR" sz="2800" b="1" i="1" dirty="0" err="1" smtClean="0">
                <a:solidFill>
                  <a:schemeClr val="bg1"/>
                </a:solidFill>
              </a:rPr>
              <a:t>learning</a:t>
            </a:r>
            <a:r>
              <a:rPr lang="pt-BR" sz="2800" b="1" dirty="0" smtClean="0">
                <a:solidFill>
                  <a:schemeClr val="bg1"/>
                </a:solidFill>
              </a:rPr>
              <a:t>. </a:t>
            </a:r>
          </a:p>
          <a:p>
            <a:pPr algn="ctr"/>
            <a:endParaRPr lang="pt-BR" sz="2800" b="1" dirty="0">
              <a:solidFill>
                <a:schemeClr val="bg1"/>
              </a:solidFill>
            </a:endParaRPr>
          </a:p>
          <a:p>
            <a:pPr algn="ctr"/>
            <a:r>
              <a:rPr lang="pt-BR" sz="2800" b="1" dirty="0" smtClean="0">
                <a:solidFill>
                  <a:srgbClr val="FF0000"/>
                </a:solidFill>
              </a:rPr>
              <a:t>*</a:t>
            </a:r>
            <a:r>
              <a:rPr lang="pt-BR" sz="2800" b="1" dirty="0" smtClean="0">
                <a:solidFill>
                  <a:schemeClr val="bg1"/>
                </a:solidFill>
              </a:rPr>
              <a:t>O algoritmo </a:t>
            </a:r>
            <a:r>
              <a:rPr lang="pt-BR" sz="2800" b="1" dirty="0">
                <a:solidFill>
                  <a:schemeClr val="bg1"/>
                </a:solidFill>
              </a:rPr>
              <a:t>modifica de forma autônoma sua </a:t>
            </a:r>
            <a:r>
              <a:rPr lang="pt-BR" sz="2800" b="1" dirty="0" smtClean="0">
                <a:solidFill>
                  <a:schemeClr val="bg1"/>
                </a:solidFill>
              </a:rPr>
              <a:t>estrutura enquanto </a:t>
            </a:r>
            <a:r>
              <a:rPr lang="pt-BR" sz="2800" b="1" dirty="0">
                <a:solidFill>
                  <a:schemeClr val="bg1"/>
                </a:solidFill>
              </a:rPr>
              <a:t>opera, de acordo com os </a:t>
            </a:r>
            <a:r>
              <a:rPr lang="pt-BR" sz="2800" b="1" dirty="0" smtClean="0">
                <a:solidFill>
                  <a:schemeClr val="bg1"/>
                </a:solidFill>
              </a:rPr>
              <a:t>dados que </a:t>
            </a:r>
            <a:r>
              <a:rPr lang="pt-BR" sz="2800" b="1" dirty="0">
                <a:solidFill>
                  <a:schemeClr val="bg1"/>
                </a:solidFill>
              </a:rPr>
              <a:t>recebe.</a:t>
            </a:r>
          </a:p>
        </p:txBody>
      </p:sp>
      <p:sp>
        <p:nvSpPr>
          <p:cNvPr id="9" name="Retângulo 8"/>
          <p:cNvSpPr/>
          <p:nvPr/>
        </p:nvSpPr>
        <p:spPr>
          <a:xfrm>
            <a:off x="2261346" y="5431017"/>
            <a:ext cx="7306235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dirty="0">
                <a:solidFill>
                  <a:schemeClr val="bg1"/>
                </a:solidFill>
                <a:latin typeface="606E3283Verdana"/>
              </a:rPr>
              <a:t>BURRELL, </a:t>
            </a:r>
            <a:r>
              <a:rPr lang="en-US" sz="1600" dirty="0" err="1">
                <a:solidFill>
                  <a:schemeClr val="bg1"/>
                </a:solidFill>
                <a:latin typeface="606E3283Verdana"/>
              </a:rPr>
              <a:t>Burrel</a:t>
            </a:r>
            <a:r>
              <a:rPr lang="en-US" sz="1600" dirty="0">
                <a:solidFill>
                  <a:schemeClr val="bg1"/>
                </a:solidFill>
                <a:latin typeface="606E3283Verdana"/>
              </a:rPr>
              <a:t>. How the machine ‘thinks:’ understanding opacity in </a:t>
            </a:r>
            <a:r>
              <a:rPr lang="en-US" sz="1600" dirty="0" smtClean="0">
                <a:solidFill>
                  <a:schemeClr val="bg1"/>
                </a:solidFill>
                <a:latin typeface="606E3283Verdana"/>
              </a:rPr>
              <a:t>machine learning </a:t>
            </a:r>
            <a:r>
              <a:rPr lang="en-US" sz="1600" dirty="0">
                <a:solidFill>
                  <a:schemeClr val="bg1"/>
                </a:solidFill>
                <a:latin typeface="606E3283Verdana"/>
              </a:rPr>
              <a:t>algorithms. Big Data &amp; Society, 3 (1), p. 1-12, 2016.</a:t>
            </a:r>
            <a:endParaRPr lang="pt-BR" sz="1600" dirty="0">
              <a:solidFill>
                <a:schemeClr val="bg1"/>
              </a:solidFill>
            </a:endParaRPr>
          </a:p>
        </p:txBody>
      </p:sp>
      <p:sp>
        <p:nvSpPr>
          <p:cNvPr id="10" name="CaixaDeTexto 9"/>
          <p:cNvSpPr txBox="1"/>
          <p:nvPr/>
        </p:nvSpPr>
        <p:spPr>
          <a:xfrm>
            <a:off x="1384720" y="4948138"/>
            <a:ext cx="905948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800" b="1" dirty="0" smtClean="0">
                <a:solidFill>
                  <a:schemeClr val="bg1"/>
                </a:solidFill>
              </a:rPr>
              <a:t>O ALGORITMO SERIA UMA ESPÉCIE DE “CAIXA PRETA”.</a:t>
            </a:r>
            <a:endParaRPr lang="pt-BR" sz="28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105842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AutoShape 4" descr="Resultado de imagem para BRASIL BANDEIRA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4" name="Subtítulo 2"/>
          <p:cNvSpPr txBox="1">
            <a:spLocks/>
          </p:cNvSpPr>
          <p:nvPr/>
        </p:nvSpPr>
        <p:spPr>
          <a:xfrm>
            <a:off x="1379159" y="2003704"/>
            <a:ext cx="4524655" cy="2643159"/>
          </a:xfrm>
          <a:prstGeom prst="rect">
            <a:avLst/>
          </a:prstGeom>
          <a:ln w="25400">
            <a:solidFill>
              <a:schemeClr val="accent1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pt-BR" b="1" dirty="0" smtClean="0">
                <a:solidFill>
                  <a:schemeClr val="bg1"/>
                </a:solidFill>
              </a:rPr>
              <a:t>*A RESPOSTA DADA PELOS ALGORÍTMOS ATENDE À NECESSIDADE DE </a:t>
            </a:r>
            <a:r>
              <a:rPr lang="pt-BR" b="1" dirty="0" smtClean="0">
                <a:solidFill>
                  <a:schemeClr val="accent1"/>
                </a:solidFill>
              </a:rPr>
              <a:t>FUNDAMENTAÇÃO DAS DECISÕES</a:t>
            </a:r>
            <a:r>
              <a:rPr lang="pt-BR" b="1" dirty="0">
                <a:solidFill>
                  <a:schemeClr val="bg1"/>
                </a:solidFill>
              </a:rPr>
              <a:t>?</a:t>
            </a:r>
            <a:endParaRPr lang="pt-BR" b="1" dirty="0" smtClean="0">
              <a:solidFill>
                <a:schemeClr val="bg1"/>
              </a:solidFill>
            </a:endParaRPr>
          </a:p>
          <a:p>
            <a:pPr marL="0" indent="0" algn="ctr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endParaRPr lang="pt-BR" b="1" dirty="0">
              <a:solidFill>
                <a:schemeClr val="bg1"/>
              </a:solidFill>
            </a:endParaRPr>
          </a:p>
        </p:txBody>
      </p:sp>
      <p:sp>
        <p:nvSpPr>
          <p:cNvPr id="2" name="Retângulo 1"/>
          <p:cNvSpPr/>
          <p:nvPr/>
        </p:nvSpPr>
        <p:spPr>
          <a:xfrm>
            <a:off x="7222477" y="2003704"/>
            <a:ext cx="3409950" cy="2677656"/>
          </a:xfrm>
          <a:prstGeom prst="rect">
            <a:avLst/>
          </a:prstGeom>
          <a:ln w="25400"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 algn="ctr">
              <a:lnSpc>
                <a:spcPct val="120000"/>
              </a:lnSpc>
            </a:pPr>
            <a:r>
              <a:rPr lang="pt-BR" sz="2800" b="1" dirty="0">
                <a:solidFill>
                  <a:schemeClr val="bg1"/>
                </a:solidFill>
              </a:rPr>
              <a:t>* EM QUE MEDIDA A AUSÊNCIA DE </a:t>
            </a:r>
            <a:r>
              <a:rPr lang="pt-BR" sz="2800" b="1" i="1" dirty="0">
                <a:solidFill>
                  <a:schemeClr val="accent1"/>
                </a:solidFill>
              </a:rPr>
              <a:t>ACCONTABILITY</a:t>
            </a:r>
            <a:r>
              <a:rPr lang="pt-BR" sz="2800" b="1" dirty="0">
                <a:solidFill>
                  <a:schemeClr val="accent1"/>
                </a:solidFill>
              </a:rPr>
              <a:t> </a:t>
            </a:r>
            <a:r>
              <a:rPr lang="pt-BR" sz="2800" b="1" dirty="0">
                <a:solidFill>
                  <a:schemeClr val="bg1"/>
                </a:solidFill>
              </a:rPr>
              <a:t>MACULA O </a:t>
            </a:r>
            <a:r>
              <a:rPr lang="pt-BR" sz="2800" b="1" dirty="0">
                <a:solidFill>
                  <a:schemeClr val="accent1"/>
                </a:solidFill>
              </a:rPr>
              <a:t>DEVIDO PROCESSO </a:t>
            </a:r>
            <a:r>
              <a:rPr lang="pt-BR" sz="2800" b="1" dirty="0" smtClean="0">
                <a:solidFill>
                  <a:schemeClr val="accent1"/>
                </a:solidFill>
              </a:rPr>
              <a:t>LEGAL</a:t>
            </a:r>
            <a:r>
              <a:rPr lang="pt-BR" sz="2800" b="1" dirty="0">
                <a:solidFill>
                  <a:schemeClr val="bg1"/>
                </a:solidFill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40273891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AutoShape 4" descr="Resultado de imagem para BRASIL BANDEIRA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3" name="Subtítulo 2"/>
          <p:cNvSpPr txBox="1">
            <a:spLocks/>
          </p:cNvSpPr>
          <p:nvPr/>
        </p:nvSpPr>
        <p:spPr>
          <a:xfrm>
            <a:off x="460375" y="903567"/>
            <a:ext cx="11193743" cy="47442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pt-BR" b="1" dirty="0" smtClean="0">
                <a:solidFill>
                  <a:srgbClr val="FF0000"/>
                </a:solidFill>
              </a:rPr>
              <a:t>*NÃO SE TRATA DE FAZER OPOSIÇÃO </a:t>
            </a:r>
            <a:r>
              <a:rPr lang="pt-BR" b="1" dirty="0" smtClean="0">
                <a:solidFill>
                  <a:schemeClr val="bg1"/>
                </a:solidFill>
              </a:rPr>
              <a:t>AO USO DESSAS FERRAMENTAS;</a:t>
            </a:r>
          </a:p>
          <a:p>
            <a:pPr marL="0" indent="0" algn="ctr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endParaRPr lang="pt-BR" b="1" dirty="0">
              <a:solidFill>
                <a:schemeClr val="bg1"/>
              </a:solidFill>
            </a:endParaRPr>
          </a:p>
          <a:p>
            <a:pPr marL="0" indent="0" algn="ctr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pt-BR" b="1" dirty="0" smtClean="0">
                <a:solidFill>
                  <a:srgbClr val="FF0000"/>
                </a:solidFill>
              </a:rPr>
              <a:t>*</a:t>
            </a:r>
            <a:r>
              <a:rPr lang="pt-BR" b="1" dirty="0" smtClean="0">
                <a:solidFill>
                  <a:schemeClr val="bg1"/>
                </a:solidFill>
              </a:rPr>
              <a:t>O EMPREGO DESSAS APLICAÇÕES</a:t>
            </a:r>
            <a:r>
              <a:rPr lang="pt-BR" b="1" dirty="0" smtClean="0">
                <a:solidFill>
                  <a:srgbClr val="FF0000"/>
                </a:solidFill>
              </a:rPr>
              <a:t> PARECE MESMO IRREVERSÍVEL</a:t>
            </a:r>
            <a:r>
              <a:rPr lang="pt-BR" b="1" dirty="0" smtClean="0">
                <a:solidFill>
                  <a:schemeClr val="bg1"/>
                </a:solidFill>
              </a:rPr>
              <a:t>;</a:t>
            </a:r>
          </a:p>
          <a:p>
            <a:pPr marL="0" indent="0" algn="ctr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endParaRPr lang="pt-BR" b="1" dirty="0">
              <a:solidFill>
                <a:schemeClr val="bg1"/>
              </a:solidFill>
            </a:endParaRPr>
          </a:p>
          <a:p>
            <a:pPr marL="0" indent="0" algn="ctr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pt-BR" b="1" dirty="0" smtClean="0">
                <a:solidFill>
                  <a:srgbClr val="FF0000"/>
                </a:solidFill>
              </a:rPr>
              <a:t>*</a:t>
            </a:r>
            <a:r>
              <a:rPr lang="pt-BR" b="1" dirty="0" smtClean="0">
                <a:solidFill>
                  <a:schemeClr val="bg1"/>
                </a:solidFill>
              </a:rPr>
              <a:t>A IDEIA É MAPEAR O DEBATE, </a:t>
            </a:r>
            <a:r>
              <a:rPr lang="pt-BR" b="1" dirty="0" smtClean="0">
                <a:solidFill>
                  <a:srgbClr val="FF0000"/>
                </a:solidFill>
              </a:rPr>
              <a:t>ESTIMULAR A DISCUSSÃO SOBRE O TEMA</a:t>
            </a:r>
            <a:r>
              <a:rPr lang="pt-BR" b="1" dirty="0" smtClean="0">
                <a:solidFill>
                  <a:schemeClr val="bg1"/>
                </a:solidFill>
              </a:rPr>
              <a:t>;</a:t>
            </a:r>
          </a:p>
          <a:p>
            <a:pPr marL="0" indent="0" algn="ctr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endParaRPr lang="pt-BR" b="1" dirty="0">
              <a:solidFill>
                <a:schemeClr val="bg1"/>
              </a:solidFill>
            </a:endParaRPr>
          </a:p>
          <a:p>
            <a:pPr marL="0" indent="0" algn="ctr">
              <a:lnSpc>
                <a:spcPct val="120000"/>
              </a:lnSpc>
              <a:spcBef>
                <a:spcPts val="0"/>
              </a:spcBef>
              <a:buNone/>
            </a:pPr>
            <a:r>
              <a:rPr lang="pt-BR" b="1" dirty="0" smtClean="0">
                <a:solidFill>
                  <a:srgbClr val="FF0000"/>
                </a:solidFill>
              </a:rPr>
              <a:t>*EM RAZÃO </a:t>
            </a:r>
            <a:r>
              <a:rPr lang="pt-BR" b="1" dirty="0" smtClean="0">
                <a:solidFill>
                  <a:schemeClr val="bg1"/>
                </a:solidFill>
              </a:rPr>
              <a:t>DA </a:t>
            </a:r>
            <a:r>
              <a:rPr lang="pt-BR" b="1" dirty="0">
                <a:solidFill>
                  <a:schemeClr val="bg1"/>
                </a:solidFill>
              </a:rPr>
              <a:t>TENDÊNCIA CRESCENTE DE DELEGAÇÃO DE DECISÕES TIPICAMENTE HUMANAS PARA OS </a:t>
            </a:r>
            <a:r>
              <a:rPr lang="pt-BR" b="1" i="1" dirty="0" smtClean="0">
                <a:solidFill>
                  <a:srgbClr val="FF0000"/>
                </a:solidFill>
              </a:rPr>
              <a:t>LEARNERS</a:t>
            </a:r>
            <a:r>
              <a:rPr lang="pt-BR" b="1" dirty="0" smtClean="0">
                <a:solidFill>
                  <a:schemeClr val="bg1"/>
                </a:solidFill>
              </a:rPr>
              <a:t> </a:t>
            </a:r>
            <a:r>
              <a:rPr lang="pt-BR" b="1" dirty="0">
                <a:solidFill>
                  <a:schemeClr val="bg1"/>
                </a:solidFill>
              </a:rPr>
              <a:t>DERIVA A URGÊNCIA EM </a:t>
            </a:r>
            <a:r>
              <a:rPr lang="pt-BR" b="1" dirty="0">
                <a:solidFill>
                  <a:srgbClr val="FF0000"/>
                </a:solidFill>
              </a:rPr>
              <a:t>DESENVOLVER MECANISMOS DE </a:t>
            </a:r>
            <a:r>
              <a:rPr lang="pt-BR" b="1" u="sng" dirty="0">
                <a:solidFill>
                  <a:schemeClr val="accent1"/>
                </a:solidFill>
              </a:rPr>
              <a:t>GOVERNANÇA DE ALGORITMOS</a:t>
            </a:r>
            <a:r>
              <a:rPr lang="pt-BR" b="1" dirty="0" smtClean="0">
                <a:solidFill>
                  <a:schemeClr val="bg1"/>
                </a:solidFill>
              </a:rPr>
              <a:t>.</a:t>
            </a:r>
            <a:endParaRPr lang="pt-BR" b="1" dirty="0">
              <a:solidFill>
                <a:schemeClr val="bg1"/>
              </a:solidFill>
            </a:endParaRPr>
          </a:p>
          <a:p>
            <a:pPr marL="0" indent="0" algn="ctr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endParaRPr lang="pt-BR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11087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2855</TotalTime>
  <Words>509</Words>
  <Application>Microsoft Office PowerPoint</Application>
  <PresentationFormat>Widescreen</PresentationFormat>
  <Paragraphs>59</Paragraphs>
  <Slides>11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11</vt:i4>
      </vt:variant>
    </vt:vector>
  </HeadingPairs>
  <TitlesOfParts>
    <vt:vector size="17" baseType="lpstr">
      <vt:lpstr>606E3283Verdana</vt:lpstr>
      <vt:lpstr>Arial</vt:lpstr>
      <vt:lpstr>Calibri</vt:lpstr>
      <vt:lpstr>Calibri Light</vt:lpstr>
      <vt:lpstr>Times New Roman</vt:lpstr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Sistema Recursal  Novo CPC</dc:title>
  <dc:creator>Deborah Cristina dos Santos Nery</dc:creator>
  <cp:lastModifiedBy>Rosalina</cp:lastModifiedBy>
  <cp:revision>422</cp:revision>
  <dcterms:created xsi:type="dcterms:W3CDTF">2015-05-21T14:15:10Z</dcterms:created>
  <dcterms:modified xsi:type="dcterms:W3CDTF">2019-11-07T04:17:01Z</dcterms:modified>
</cp:coreProperties>
</file>